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6" r:id="rId2"/>
    <p:sldId id="257" r:id="rId3"/>
    <p:sldId id="258" r:id="rId4"/>
    <p:sldId id="289" r:id="rId5"/>
    <p:sldId id="259" r:id="rId6"/>
    <p:sldId id="260" r:id="rId7"/>
    <p:sldId id="271" r:id="rId8"/>
    <p:sldId id="272" r:id="rId9"/>
    <p:sldId id="273" r:id="rId10"/>
    <p:sldId id="275" r:id="rId11"/>
    <p:sldId id="276" r:id="rId12"/>
    <p:sldId id="269" r:id="rId13"/>
    <p:sldId id="266" r:id="rId14"/>
    <p:sldId id="277" r:id="rId15"/>
    <p:sldId id="267" r:id="rId16"/>
    <p:sldId id="268" r:id="rId17"/>
    <p:sldId id="278" r:id="rId18"/>
    <p:sldId id="279" r:id="rId19"/>
    <p:sldId id="280" r:id="rId20"/>
    <p:sldId id="281" r:id="rId21"/>
    <p:sldId id="282" r:id="rId22"/>
    <p:sldId id="283" r:id="rId23"/>
    <p:sldId id="284" r:id="rId24"/>
    <p:sldId id="285" r:id="rId25"/>
    <p:sldId id="286" r:id="rId26"/>
    <p:sldId id="287"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F3F2EC-5BF3-42CE-8879-EF9D4CF5D617}" type="datetimeFigureOut">
              <a:rPr lang="en-GB" smtClean="0"/>
              <a:t>11/12/2017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0A096-85F7-4749-A87F-A6D5CE8A3DA8}" type="slidenum">
              <a:rPr lang="en-GB" smtClean="0"/>
              <a:t>‹#›</a:t>
            </a:fld>
            <a:endParaRPr lang="en-GB"/>
          </a:p>
        </p:txBody>
      </p:sp>
    </p:spTree>
    <p:extLst>
      <p:ext uri="{BB962C8B-B14F-4D97-AF65-F5344CB8AC3E}">
        <p14:creationId xmlns:p14="http://schemas.microsoft.com/office/powerpoint/2010/main" val="2313567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70A096-85F7-4749-A87F-A6D5CE8A3DA8}" type="slidenum">
              <a:rPr lang="en-GB" smtClean="0"/>
              <a:t>2</a:t>
            </a:fld>
            <a:endParaRPr lang="en-GB"/>
          </a:p>
        </p:txBody>
      </p:sp>
    </p:spTree>
    <p:extLst>
      <p:ext uri="{BB962C8B-B14F-4D97-AF65-F5344CB8AC3E}">
        <p14:creationId xmlns:p14="http://schemas.microsoft.com/office/powerpoint/2010/main" val="421602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0A096-85F7-4749-A87F-A6D5CE8A3DA8}" type="slidenum">
              <a:rPr lang="en-GB" smtClean="0"/>
              <a:t>4</a:t>
            </a:fld>
            <a:endParaRPr lang="en-GB"/>
          </a:p>
        </p:txBody>
      </p:sp>
    </p:spTree>
    <p:extLst>
      <p:ext uri="{BB962C8B-B14F-4D97-AF65-F5344CB8AC3E}">
        <p14:creationId xmlns:p14="http://schemas.microsoft.com/office/powerpoint/2010/main" val="11437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0A096-85F7-4749-A87F-A6D5CE8A3DA8}" type="slidenum">
              <a:rPr lang="en-GB" smtClean="0"/>
              <a:t>13</a:t>
            </a:fld>
            <a:endParaRPr lang="en-GB"/>
          </a:p>
        </p:txBody>
      </p:sp>
    </p:spTree>
    <p:extLst>
      <p:ext uri="{BB962C8B-B14F-4D97-AF65-F5344CB8AC3E}">
        <p14:creationId xmlns:p14="http://schemas.microsoft.com/office/powerpoint/2010/main" val="221000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70A096-85F7-4749-A87F-A6D5CE8A3DA8}" type="slidenum">
              <a:rPr lang="en-GB" smtClean="0"/>
              <a:t>15</a:t>
            </a:fld>
            <a:endParaRPr lang="en-GB"/>
          </a:p>
        </p:txBody>
      </p:sp>
    </p:spTree>
    <p:extLst>
      <p:ext uri="{BB962C8B-B14F-4D97-AF65-F5344CB8AC3E}">
        <p14:creationId xmlns:p14="http://schemas.microsoft.com/office/powerpoint/2010/main" val="182047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17E030-2431-4E85-B58E-C23D380BC92B}"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201087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17E030-2431-4E85-B58E-C23D380BC92B}"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23826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17E030-2431-4E85-B58E-C23D380BC92B}"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840127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17E030-2431-4E85-B58E-C23D380BC92B}"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17742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17E030-2431-4E85-B58E-C23D380BC92B}"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1237551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17E030-2431-4E85-B58E-C23D380BC92B}" type="datetimeFigureOut">
              <a:rPr lang="en-GB" smtClean="0"/>
              <a:t>11/12/2017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115590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17E030-2431-4E85-B58E-C23D380BC92B}" type="datetimeFigureOut">
              <a:rPr lang="en-GB" smtClean="0"/>
              <a:t>11/12/2017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235023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17E030-2431-4E85-B58E-C23D380BC92B}" type="datetimeFigureOut">
              <a:rPr lang="en-GB" smtClean="0"/>
              <a:t>11/12/2017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289908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7E030-2431-4E85-B58E-C23D380BC92B}" type="datetimeFigureOut">
              <a:rPr lang="en-GB" smtClean="0"/>
              <a:t>11/12/2017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419094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7E030-2431-4E85-B58E-C23D380BC92B}" type="datetimeFigureOut">
              <a:rPr lang="en-GB" smtClean="0"/>
              <a:t>11/12/2017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146805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7E030-2431-4E85-B58E-C23D380BC92B}" type="datetimeFigureOut">
              <a:rPr lang="en-GB" smtClean="0"/>
              <a:t>11/12/2017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6F2895-9533-4F0B-9CED-866BC1262FE9}" type="slidenum">
              <a:rPr lang="en-GB" smtClean="0"/>
              <a:t>‹#›</a:t>
            </a:fld>
            <a:endParaRPr lang="en-GB"/>
          </a:p>
        </p:txBody>
      </p:sp>
    </p:spTree>
    <p:extLst>
      <p:ext uri="{BB962C8B-B14F-4D97-AF65-F5344CB8AC3E}">
        <p14:creationId xmlns:p14="http://schemas.microsoft.com/office/powerpoint/2010/main" val="160440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7E030-2431-4E85-B58E-C23D380BC92B}" type="datetimeFigureOut">
              <a:rPr lang="en-GB" smtClean="0"/>
              <a:t>11/12/2017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F2895-9533-4F0B-9CED-866BC1262FE9}" type="slidenum">
              <a:rPr lang="en-GB" smtClean="0"/>
              <a:t>‹#›</a:t>
            </a:fld>
            <a:endParaRPr lang="en-GB"/>
          </a:p>
        </p:txBody>
      </p:sp>
    </p:spTree>
    <p:extLst>
      <p:ext uri="{BB962C8B-B14F-4D97-AF65-F5344CB8AC3E}">
        <p14:creationId xmlns:p14="http://schemas.microsoft.com/office/powerpoint/2010/main" val="33979103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r.wikipedia.org/wiki/%D9%84%D8%BA%D8%A9_%D9%84%D8%A7%D8%AA%D9%8A%D9%86%D9%8A%D8%A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4"/>
            <a:ext cx="7772400" cy="2835747"/>
          </a:xfrm>
        </p:spPr>
        <p:txBody>
          <a:bodyPr>
            <a:normAutofit/>
          </a:bodyPr>
          <a:lstStyle/>
          <a:p>
            <a:pPr rtl="1"/>
            <a:r>
              <a:rPr lang="ar-SA" sz="6000" b="1" i="1" dirty="0" smtClean="0">
                <a:solidFill>
                  <a:srgbClr val="FF0000"/>
                </a:solidFill>
                <a:latin typeface="MS UI Gothic" pitchFamily="34" charset="-128"/>
                <a:ea typeface="MS UI Gothic" pitchFamily="34" charset="-128"/>
              </a:rPr>
              <a:t>الإنزيمات</a:t>
            </a:r>
            <a:r>
              <a:rPr lang="ar-SA" sz="6000" b="1" dirty="0" smtClean="0">
                <a:solidFill>
                  <a:srgbClr val="FF0000"/>
                </a:solidFill>
              </a:rPr>
              <a:t/>
            </a:r>
            <a:br>
              <a:rPr lang="ar-SA" sz="6000" b="1" dirty="0" smtClean="0">
                <a:solidFill>
                  <a:srgbClr val="FF0000"/>
                </a:solidFill>
              </a:rPr>
            </a:br>
            <a:r>
              <a:rPr lang="en-US" sz="6000" b="1" dirty="0" smtClean="0">
                <a:solidFill>
                  <a:srgbClr val="FF0000"/>
                </a:solidFill>
              </a:rPr>
              <a:t>Enzymes</a:t>
            </a:r>
            <a:endParaRPr lang="en-US" sz="6000" dirty="0">
              <a:solidFill>
                <a:srgbClr val="FF0000"/>
              </a:solidFill>
            </a:endParaRPr>
          </a:p>
        </p:txBody>
      </p:sp>
      <p:sp>
        <p:nvSpPr>
          <p:cNvPr id="3" name="Subtitle 2"/>
          <p:cNvSpPr>
            <a:spLocks noGrp="1"/>
          </p:cNvSpPr>
          <p:nvPr>
            <p:ph type="subTitle" idx="1"/>
          </p:nvPr>
        </p:nvSpPr>
        <p:spPr/>
        <p:txBody>
          <a:bodyPr/>
          <a:lstStyle/>
          <a:p>
            <a:r>
              <a:rPr lang="en-GB" b="1" dirty="0">
                <a:solidFill>
                  <a:schemeClr val="tx1"/>
                </a:solidFill>
              </a:rPr>
              <a:t> </a:t>
            </a:r>
            <a:endParaRPr lang="en-GB" dirty="0"/>
          </a:p>
        </p:txBody>
      </p:sp>
    </p:spTree>
    <p:extLst>
      <p:ext uri="{BB962C8B-B14F-4D97-AF65-F5344CB8AC3E}">
        <p14:creationId xmlns:p14="http://schemas.microsoft.com/office/powerpoint/2010/main" val="2046144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074242"/>
          </a:xfrm>
        </p:spPr>
        <p:txBody>
          <a:bodyPr>
            <a:normAutofit fontScale="90000"/>
          </a:bodyPr>
          <a:lstStyle/>
          <a:p>
            <a:r>
              <a:rPr lang="ar-IQ" b="1" i="1" dirty="0">
                <a:solidFill>
                  <a:srgbClr val="FF0000"/>
                </a:solidFill>
              </a:rPr>
              <a:t>المادة الأساس أو المادة الهدف </a:t>
            </a:r>
            <a:r>
              <a:rPr lang="en-US" b="1" i="1" dirty="0" smtClean="0">
                <a:solidFill>
                  <a:srgbClr val="FF0000"/>
                </a:solidFill>
              </a:rPr>
              <a:t/>
            </a:r>
            <a:br>
              <a:rPr lang="en-US" b="1" i="1" dirty="0" smtClean="0">
                <a:solidFill>
                  <a:srgbClr val="FF0000"/>
                </a:solidFill>
              </a:rPr>
            </a:br>
            <a:r>
              <a:rPr lang="en-US" b="1" i="1" dirty="0" smtClean="0">
                <a:solidFill>
                  <a:srgbClr val="FF0000"/>
                </a:solidFill>
              </a:rPr>
              <a:t>( </a:t>
            </a:r>
            <a:r>
              <a:rPr lang="en-US" b="1" i="1" dirty="0">
                <a:solidFill>
                  <a:srgbClr val="FF0000"/>
                </a:solidFill>
              </a:rPr>
              <a:t>Substrate )</a:t>
            </a:r>
            <a:r>
              <a:rPr lang="en-US" i="1" dirty="0">
                <a:solidFill>
                  <a:srgbClr val="FF0000"/>
                </a:solidFill>
              </a:rPr>
              <a:t/>
            </a:r>
            <a:br>
              <a:rPr lang="en-US" i="1" dirty="0">
                <a:solidFill>
                  <a:srgbClr val="FF0000"/>
                </a:solidFill>
              </a:rPr>
            </a:br>
            <a:endParaRPr lang="en-US" i="1" dirty="0">
              <a:solidFill>
                <a:srgbClr val="FF0000"/>
              </a:solidFill>
            </a:endParaRPr>
          </a:p>
        </p:txBody>
      </p:sp>
      <p:sp>
        <p:nvSpPr>
          <p:cNvPr id="5" name="Content Placeholder 4"/>
          <p:cNvSpPr>
            <a:spLocks noGrp="1"/>
          </p:cNvSpPr>
          <p:nvPr>
            <p:ph idx="1"/>
          </p:nvPr>
        </p:nvSpPr>
        <p:spPr>
          <a:xfrm>
            <a:off x="457200" y="2492896"/>
            <a:ext cx="8229600" cy="3633267"/>
          </a:xfrm>
        </p:spPr>
        <p:txBody>
          <a:bodyPr/>
          <a:lstStyle/>
          <a:p>
            <a:pPr marL="0" indent="0" algn="r">
              <a:buNone/>
            </a:pPr>
            <a:r>
              <a:rPr lang="ar-IQ" dirty="0"/>
              <a:t>هو مصطلح يستخدم للتعبير عن المادة الخاصة التي يعمل   عليها الأنزيم ، يرتبط معها و يسرع تفاعلها.</a:t>
            </a:r>
            <a:endParaRPr lang="en-US" dirty="0"/>
          </a:p>
        </p:txBody>
      </p:sp>
    </p:spTree>
    <p:extLst>
      <p:ext uri="{BB962C8B-B14F-4D97-AF65-F5344CB8AC3E}">
        <p14:creationId xmlns:p14="http://schemas.microsoft.com/office/powerpoint/2010/main" val="3451651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074242"/>
          </a:xfrm>
        </p:spPr>
        <p:txBody>
          <a:bodyPr>
            <a:normAutofit/>
          </a:bodyPr>
          <a:lstStyle/>
          <a:p>
            <a:pPr rtl="1"/>
            <a:r>
              <a:rPr lang="ar-SA" b="1" i="1" dirty="0">
                <a:solidFill>
                  <a:srgbClr val="FF0000"/>
                </a:solidFill>
              </a:rPr>
              <a:t>الموقع الفعال </a:t>
            </a:r>
            <a:r>
              <a:rPr lang="en-US" b="1" i="1" dirty="0" smtClean="0">
                <a:solidFill>
                  <a:srgbClr val="FF0000"/>
                </a:solidFill>
              </a:rPr>
              <a:t>The active </a:t>
            </a:r>
            <a:r>
              <a:rPr lang="en-US" b="1" i="1" dirty="0">
                <a:solidFill>
                  <a:srgbClr val="FF0000"/>
                </a:solidFill>
              </a:rPr>
              <a:t>site</a:t>
            </a:r>
            <a:endParaRPr lang="en-US" dirty="0">
              <a:solidFill>
                <a:srgbClr val="FF0000"/>
              </a:solidFill>
            </a:endParaRPr>
          </a:p>
        </p:txBody>
      </p:sp>
      <p:sp>
        <p:nvSpPr>
          <p:cNvPr id="5" name="Content Placeholder 4"/>
          <p:cNvSpPr>
            <a:spLocks noGrp="1"/>
          </p:cNvSpPr>
          <p:nvPr>
            <p:ph idx="1"/>
          </p:nvPr>
        </p:nvSpPr>
        <p:spPr>
          <a:xfrm>
            <a:off x="457200" y="1988840"/>
            <a:ext cx="8229600" cy="4137323"/>
          </a:xfrm>
        </p:spPr>
        <p:txBody>
          <a:bodyPr/>
          <a:lstStyle/>
          <a:p>
            <a:pPr marL="0" indent="0" algn="r" rtl="1">
              <a:buNone/>
            </a:pPr>
            <a:r>
              <a:rPr lang="ar-SA" b="1" i="1" dirty="0"/>
              <a:t>هو وحدات من </a:t>
            </a:r>
            <a:r>
              <a:rPr lang="ar-IQ" b="1" i="1" dirty="0"/>
              <a:t>الاحماض </a:t>
            </a:r>
            <a:r>
              <a:rPr lang="ar-SA" b="1" i="1" dirty="0"/>
              <a:t>الامينية في الانزيم , تشترك في عمليه التحفيز, ويكون على شكل حفره او التفاف لسلسلة متعدد الببتيد.  </a:t>
            </a:r>
            <a:endParaRPr lang="en-US" b="1" i="1" dirty="0"/>
          </a:p>
          <a:p>
            <a:pPr lvl="0" algn="r" rtl="1"/>
            <a:r>
              <a:rPr lang="ar-SA" dirty="0" smtClean="0"/>
              <a:t>يوجد </a:t>
            </a:r>
            <a:r>
              <a:rPr lang="ar-SA" dirty="0"/>
              <a:t>في كل إنزيم مركز فعال واحد أو أكثر وهو المسئول عن قيام الإنزيم بعمله.</a:t>
            </a:r>
            <a:endParaRPr lang="en-US" dirty="0"/>
          </a:p>
          <a:p>
            <a:pPr lvl="0" algn="r" rtl="1"/>
            <a:r>
              <a:rPr lang="ar-SA" dirty="0"/>
              <a:t>أمثلة إنزيم يوريز له أربع مراكز فعالة.</a:t>
            </a:r>
            <a:endParaRPr lang="en-US" dirty="0"/>
          </a:p>
          <a:p>
            <a:pPr lvl="0" algn="r" rtl="1"/>
            <a:r>
              <a:rPr lang="ar-SA" dirty="0"/>
              <a:t>إنزيم التربسين يحتوي على مركز فعال واحد.</a:t>
            </a:r>
            <a:endParaRPr lang="en-US" dirty="0"/>
          </a:p>
        </p:txBody>
      </p:sp>
    </p:spTree>
    <p:extLst>
      <p:ext uri="{BB962C8B-B14F-4D97-AF65-F5344CB8AC3E}">
        <p14:creationId xmlns:p14="http://schemas.microsoft.com/office/powerpoint/2010/main" val="32088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88640"/>
            <a:ext cx="8280920"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1789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i="1" dirty="0">
                <a:solidFill>
                  <a:srgbClr val="FF0000"/>
                </a:solidFill>
              </a:rPr>
              <a:t>العوامل المؤثرة على سرعة التفاعلات الإنزيمية</a:t>
            </a:r>
            <a:endParaRPr lang="en-US"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SA" b="1" dirty="0">
                <a:solidFill>
                  <a:srgbClr val="002060"/>
                </a:solidFill>
              </a:rPr>
              <a:t>اولآ : تأثير درجة الحرارة:  </a:t>
            </a:r>
            <a:r>
              <a:rPr lang="en-US" b="1" dirty="0">
                <a:solidFill>
                  <a:srgbClr val="002060"/>
                </a:solidFill>
              </a:rPr>
              <a:t> Temperature </a:t>
            </a:r>
            <a:r>
              <a:rPr lang="en-US" b="1" dirty="0" smtClean="0">
                <a:solidFill>
                  <a:srgbClr val="002060"/>
                </a:solidFill>
              </a:rPr>
              <a:t>Effect</a:t>
            </a:r>
            <a:endParaRPr lang="ar-IQ" b="1" dirty="0" smtClean="0">
              <a:solidFill>
                <a:srgbClr val="002060"/>
              </a:solidFill>
            </a:endParaRPr>
          </a:p>
          <a:p>
            <a:pPr marL="0" indent="0" algn="r" rtl="1">
              <a:buNone/>
            </a:pPr>
            <a:r>
              <a:rPr lang="ar-SA" dirty="0"/>
              <a:t>الإنزيمات حساسة لدرجة الحرارة فعند درجة الصفر يقف عمل الإنزيم تماما ويمكن أن يستعيد نشاطه مرة أخرى تدريجيا برفع درجة الحرارة. ويصل نشاط الإنزيم إلى ذروته عند درجة الحرارة تتراوح بين 37-40 (درجة حرارة الجسم) وينخفض نشاط برفع درجة الحرارة. كما ينخفض نشاط الإنزيم بالتسخين حيث يفقد فاعليته تماما عند درجة الغليان وذلك لتغير طبيعة الإنزيم.</a:t>
            </a:r>
            <a:endParaRPr lang="en-US" b="1" dirty="0"/>
          </a:p>
        </p:txBody>
      </p:sp>
    </p:spTree>
    <p:extLst>
      <p:ext uri="{BB962C8B-B14F-4D97-AF65-F5344CB8AC3E}">
        <p14:creationId xmlns:p14="http://schemas.microsoft.com/office/powerpoint/2010/main" val="2009076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570186"/>
          </a:xfrm>
        </p:spPr>
        <p:txBody>
          <a:bodyPr>
            <a:noAutofit/>
          </a:bodyPr>
          <a:lstStyle/>
          <a:p>
            <a:pPr rtl="1"/>
            <a:r>
              <a:rPr lang="ar-SA" sz="3200" b="1" dirty="0">
                <a:solidFill>
                  <a:srgbClr val="002060"/>
                </a:solidFill>
              </a:rPr>
              <a:t>ثانياً: تأثير درجة تركيز أيون </a:t>
            </a:r>
            <a:r>
              <a:rPr lang="ar-SA" sz="3200" b="1" dirty="0" smtClean="0">
                <a:solidFill>
                  <a:srgbClr val="002060"/>
                </a:solidFill>
              </a:rPr>
              <a:t>ال</a:t>
            </a:r>
            <a:r>
              <a:rPr lang="ar-IQ" sz="3200" b="1" dirty="0" smtClean="0">
                <a:solidFill>
                  <a:srgbClr val="002060"/>
                </a:solidFill>
              </a:rPr>
              <a:t>ه</a:t>
            </a:r>
            <a:r>
              <a:rPr lang="ar-SA" sz="3200" b="1" dirty="0" smtClean="0">
                <a:solidFill>
                  <a:srgbClr val="002060"/>
                </a:solidFill>
              </a:rPr>
              <a:t>يدروجين   </a:t>
            </a:r>
            <a:r>
              <a:rPr lang="en-US" sz="3200" b="1" dirty="0">
                <a:solidFill>
                  <a:srgbClr val="002060"/>
                </a:solidFill>
              </a:rPr>
              <a:t>Hydrogen ion concentration    ( pH)</a:t>
            </a:r>
            <a:r>
              <a:rPr lang="en-US" sz="3200" dirty="0">
                <a:solidFill>
                  <a:srgbClr val="002060"/>
                </a:solidFill>
              </a:rPr>
              <a:t/>
            </a:r>
            <a:br>
              <a:rPr lang="en-US" sz="3200" dirty="0">
                <a:solidFill>
                  <a:srgbClr val="002060"/>
                </a:solidFill>
              </a:rPr>
            </a:br>
            <a:endParaRPr lang="en-US" sz="3200" dirty="0">
              <a:solidFill>
                <a:srgbClr val="002060"/>
              </a:solidFill>
            </a:endParaRPr>
          </a:p>
        </p:txBody>
      </p:sp>
      <p:sp>
        <p:nvSpPr>
          <p:cNvPr id="3" name="Content Placeholder 2"/>
          <p:cNvSpPr>
            <a:spLocks noGrp="1"/>
          </p:cNvSpPr>
          <p:nvPr>
            <p:ph idx="1"/>
          </p:nvPr>
        </p:nvSpPr>
        <p:spPr>
          <a:xfrm>
            <a:off x="457200" y="2420888"/>
            <a:ext cx="8229600" cy="3705275"/>
          </a:xfrm>
        </p:spPr>
        <p:txBody>
          <a:bodyPr/>
          <a:lstStyle/>
          <a:p>
            <a:pPr marL="0" indent="0" algn="r" rtl="1">
              <a:buNone/>
            </a:pPr>
            <a:r>
              <a:rPr lang="ar-SA" dirty="0"/>
              <a:t>لكل إنزيم درجة حموضة </a:t>
            </a:r>
            <a:r>
              <a:rPr lang="en-US" dirty="0" smtClean="0"/>
              <a:t>pH</a:t>
            </a:r>
            <a:r>
              <a:rPr lang="ar-SA" dirty="0" smtClean="0"/>
              <a:t> </a:t>
            </a:r>
            <a:r>
              <a:rPr lang="ar-SA" dirty="0"/>
              <a:t>مناسبة يكون نشاطه عندها أكبر ما يمكن ويقل نشاطه إذا تغير درجة </a:t>
            </a:r>
            <a:r>
              <a:rPr lang="en-US" dirty="0" smtClean="0"/>
              <a:t>pH</a:t>
            </a:r>
            <a:r>
              <a:rPr lang="ar-SA" dirty="0" smtClean="0"/>
              <a:t> </a:t>
            </a:r>
            <a:r>
              <a:rPr lang="ar-SA" dirty="0"/>
              <a:t>ارتفاعا أو انخفاضا وذلك لما يطرأ على الإنزيم من تغير وذلك لتغيير شحنة الأحماض الامينية المكونة لسلسلة البروتين والتي تشارك في ربط المواد المتفاعلة بمركز نشاط الإنزيم. </a:t>
            </a:r>
            <a:endParaRPr lang="en-US" dirty="0"/>
          </a:p>
        </p:txBody>
      </p:sp>
    </p:spTree>
    <p:extLst>
      <p:ext uri="{BB962C8B-B14F-4D97-AF65-F5344CB8AC3E}">
        <p14:creationId xmlns:p14="http://schemas.microsoft.com/office/powerpoint/2010/main" val="1889184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i="1" dirty="0">
                <a:solidFill>
                  <a:srgbClr val="FF0000"/>
                </a:solidFill>
              </a:rPr>
              <a:t>ثالثاً : تركيز مادة التفاعل </a:t>
            </a:r>
            <a:r>
              <a:rPr lang="en-US" b="1" i="1" dirty="0">
                <a:solidFill>
                  <a:srgbClr val="FF0000"/>
                </a:solidFill>
              </a:rPr>
              <a:t>Substrate Concentration</a:t>
            </a:r>
            <a:endParaRPr lang="en-US" i="1" dirty="0">
              <a:solidFill>
                <a:srgbClr val="FF0000"/>
              </a:solidFill>
            </a:endParaRPr>
          </a:p>
        </p:txBody>
      </p:sp>
      <p:sp>
        <p:nvSpPr>
          <p:cNvPr id="3" name="Content Placeholder 2"/>
          <p:cNvSpPr>
            <a:spLocks noGrp="1"/>
          </p:cNvSpPr>
          <p:nvPr>
            <p:ph idx="1"/>
          </p:nvPr>
        </p:nvSpPr>
        <p:spPr>
          <a:xfrm>
            <a:off x="457200" y="1628800"/>
            <a:ext cx="8229600" cy="4968552"/>
          </a:xfrm>
        </p:spPr>
        <p:txBody>
          <a:bodyPr>
            <a:normAutofit/>
          </a:bodyPr>
          <a:lstStyle/>
          <a:p>
            <a:pPr marL="0" indent="0" algn="r">
              <a:buNone/>
            </a:pPr>
            <a:r>
              <a:rPr lang="en-US" dirty="0"/>
              <a:t> </a:t>
            </a:r>
            <a:r>
              <a:rPr lang="ar-SA" dirty="0"/>
              <a:t>تزيد سرعة التفاعل طرديا بزيادة تركيز المواد المتفاعلة حتى تصل إلى سرعة معينة لا تزيد بعدها سرعة التفاعل مهما زاد تركيز المواد المتفاعلة وتسمى هذه السرعة </a:t>
            </a:r>
            <a:r>
              <a:rPr lang="ar-SA" b="1" i="1" u="sng" dirty="0">
                <a:solidFill>
                  <a:schemeClr val="accent2">
                    <a:lumMod val="75000"/>
                  </a:schemeClr>
                </a:solidFill>
              </a:rPr>
              <a:t>بالسرعة القصوى</a:t>
            </a:r>
            <a:r>
              <a:rPr lang="ar-SA" dirty="0" smtClean="0"/>
              <a:t>.</a:t>
            </a:r>
            <a:endParaRPr lang="ar-IQ" dirty="0" smtClean="0"/>
          </a:p>
          <a:p>
            <a:pPr algn="r" rtl="1"/>
            <a:r>
              <a:rPr lang="ar-SA" sz="4000" b="1" i="1" dirty="0">
                <a:solidFill>
                  <a:srgbClr val="FF0000"/>
                </a:solidFill>
                <a:latin typeface="+mj-lt"/>
                <a:ea typeface="+mj-ea"/>
                <a:cs typeface="+mj-cs"/>
              </a:rPr>
              <a:t>رابعاً: تركيز الإنزيم </a:t>
            </a:r>
            <a:r>
              <a:rPr lang="en-US" sz="4000" b="1" i="1" dirty="0">
                <a:solidFill>
                  <a:srgbClr val="FF0000"/>
                </a:solidFill>
                <a:latin typeface="+mj-lt"/>
                <a:ea typeface="+mj-ea"/>
                <a:cs typeface="+mj-cs"/>
              </a:rPr>
              <a:t>Enzyme Concentration</a:t>
            </a:r>
          </a:p>
          <a:p>
            <a:pPr marL="0" indent="0" algn="r">
              <a:buNone/>
            </a:pPr>
            <a:r>
              <a:rPr lang="ar-SA" dirty="0" smtClean="0"/>
              <a:t>هناك </a:t>
            </a:r>
            <a:r>
              <a:rPr lang="ar-SA" dirty="0"/>
              <a:t>علاقة طردية بين سرعة التفاعل وزيادة تركيز الإنزيم </a:t>
            </a:r>
            <a:r>
              <a:rPr lang="ar-IQ" dirty="0" smtClean="0"/>
              <a:t>ف</a:t>
            </a:r>
            <a:r>
              <a:rPr lang="ar-SA" dirty="0" smtClean="0"/>
              <a:t>بوجود زيادة </a:t>
            </a:r>
            <a:r>
              <a:rPr lang="ar-SA" dirty="0"/>
              <a:t>من المادة المتفاعلة فإن زيادة نسبة الإنزيم </a:t>
            </a:r>
            <a:r>
              <a:rPr lang="ar-IQ" dirty="0" smtClean="0"/>
              <a:t>ت</a:t>
            </a:r>
            <a:r>
              <a:rPr lang="ar-SA" dirty="0" smtClean="0"/>
              <a:t>زيد </a:t>
            </a:r>
            <a:r>
              <a:rPr lang="ar-SA" dirty="0"/>
              <a:t>من سرعة التفاعل، وذلك بشكل مطلق طالما وجدت مادة التفاعل.</a:t>
            </a:r>
            <a:endParaRPr lang="en-US" dirty="0"/>
          </a:p>
        </p:txBody>
      </p:sp>
    </p:spTree>
    <p:extLst>
      <p:ext uri="{BB962C8B-B14F-4D97-AF65-F5344CB8AC3E}">
        <p14:creationId xmlns:p14="http://schemas.microsoft.com/office/powerpoint/2010/main" val="222248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marL="0" indent="0" algn="r" rtl="1">
              <a:buNone/>
            </a:pPr>
            <a:r>
              <a:rPr lang="ar-SA" sz="4000" b="1" dirty="0">
                <a:solidFill>
                  <a:srgbClr val="FF0000"/>
                </a:solidFill>
              </a:rPr>
              <a:t>خامسا : تأثير المنشطات </a:t>
            </a:r>
            <a:r>
              <a:rPr lang="ar-SA" sz="4000" b="1" dirty="0" smtClean="0">
                <a:solidFill>
                  <a:srgbClr val="FF0000"/>
                </a:solidFill>
              </a:rPr>
              <a:t>والمثبطات</a:t>
            </a:r>
            <a:endParaRPr lang="ar-IQ" sz="4000" b="1" dirty="0" smtClean="0">
              <a:solidFill>
                <a:srgbClr val="FF0000"/>
              </a:solidFill>
            </a:endParaRPr>
          </a:p>
          <a:p>
            <a:pPr marL="0" indent="0" algn="r" rtl="1">
              <a:buNone/>
            </a:pPr>
            <a:r>
              <a:rPr lang="ar-SA" sz="4000" b="1" dirty="0" smtClean="0">
                <a:solidFill>
                  <a:srgbClr val="FF0000"/>
                </a:solidFill>
              </a:rPr>
              <a:t> </a:t>
            </a:r>
            <a:r>
              <a:rPr lang="en-US" sz="4000" b="1" dirty="0">
                <a:solidFill>
                  <a:srgbClr val="FF0000"/>
                </a:solidFill>
              </a:rPr>
              <a:t>Activators and Inhibitors </a:t>
            </a:r>
            <a:endParaRPr lang="ar-IQ" sz="4000" b="1" dirty="0" smtClean="0">
              <a:solidFill>
                <a:srgbClr val="FF0000"/>
              </a:solidFill>
            </a:endParaRPr>
          </a:p>
          <a:p>
            <a:pPr algn="r" rtl="1"/>
            <a:endParaRPr lang="ar-IQ" sz="1600" b="1" dirty="0"/>
          </a:p>
          <a:p>
            <a:pPr algn="r" rtl="1"/>
            <a:endParaRPr lang="en-US" sz="1600" dirty="0"/>
          </a:p>
          <a:p>
            <a:pPr marL="0" indent="0" algn="r" rtl="1">
              <a:buNone/>
            </a:pPr>
            <a:r>
              <a:rPr lang="ar-SA" dirty="0"/>
              <a:t>يقصد بالمثبطات مركبات يترتب على وجودها انخفاض في نشاط الإنزيم وفي بعض الأحيان توقف نشاط الإنزيم </a:t>
            </a:r>
            <a:r>
              <a:rPr lang="ar-SA" dirty="0" smtClean="0"/>
              <a:t>كلي</a:t>
            </a:r>
            <a:r>
              <a:rPr lang="ar-IQ" dirty="0" smtClean="0"/>
              <a:t>اً</a:t>
            </a:r>
            <a:r>
              <a:rPr lang="ar-SA" dirty="0" smtClean="0"/>
              <a:t>. </a:t>
            </a:r>
            <a:r>
              <a:rPr lang="ar-SA" dirty="0"/>
              <a:t>وتنقسم قسمين:</a:t>
            </a:r>
            <a:endParaRPr lang="en-US" dirty="0"/>
          </a:p>
          <a:p>
            <a:pPr marL="0" indent="0" algn="r" rtl="1">
              <a:buNone/>
            </a:pPr>
            <a:r>
              <a:rPr lang="ar-SA" dirty="0"/>
              <a:t>أولا: النوع الأول له تأثير مؤقت على النشاط الإنزيمي حيث يستعيد الإنزيم نشاطه بعد زوال المثبط</a:t>
            </a:r>
            <a:endParaRPr lang="en-US" dirty="0"/>
          </a:p>
          <a:p>
            <a:pPr marL="0" indent="0" algn="r">
              <a:buNone/>
            </a:pPr>
            <a:r>
              <a:rPr lang="ar-SA" dirty="0"/>
              <a:t>ثانيا: مثبطات لها تأثير دائم على الإنزيم فلا يستعيد الإنزيم نشاطه بزوال تأثير المثبط</a:t>
            </a:r>
            <a:r>
              <a:rPr lang="ar-SA" sz="1600" b="1" dirty="0"/>
              <a:t>. </a:t>
            </a:r>
            <a:endParaRPr lang="en-US" sz="1600" b="1" dirty="0"/>
          </a:p>
        </p:txBody>
      </p:sp>
    </p:spTree>
    <p:extLst>
      <p:ext uri="{BB962C8B-B14F-4D97-AF65-F5344CB8AC3E}">
        <p14:creationId xmlns:p14="http://schemas.microsoft.com/office/powerpoint/2010/main" val="37720482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i="1" dirty="0">
                <a:solidFill>
                  <a:srgbClr val="FF0000"/>
                </a:solidFill>
              </a:rPr>
              <a:t>تثبيط الانزيم </a:t>
            </a:r>
            <a:r>
              <a:rPr lang="en-US" b="1" i="1" dirty="0">
                <a:solidFill>
                  <a:srgbClr val="FF0000"/>
                </a:solidFill>
              </a:rPr>
              <a:t>Enzyme </a:t>
            </a:r>
            <a:r>
              <a:rPr lang="en-US" b="1" i="1" dirty="0" smtClean="0">
                <a:solidFill>
                  <a:srgbClr val="FF0000"/>
                </a:solidFill>
              </a:rPr>
              <a:t>inhibition</a:t>
            </a:r>
            <a:r>
              <a:rPr lang="en-US" i="1" dirty="0">
                <a:solidFill>
                  <a:srgbClr val="FF0000"/>
                </a:solidFill>
              </a:rPr>
              <a:t/>
            </a:r>
            <a:br>
              <a:rPr lang="en-US" i="1" dirty="0">
                <a:solidFill>
                  <a:srgbClr val="FF0000"/>
                </a:solidFill>
              </a:rPr>
            </a:br>
            <a:endParaRPr lang="en-US" i="1"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SA" dirty="0"/>
              <a:t>المثبطات : هي مركبات كيمياوية تخفض من معدل سرعة التفاعل المحفز بالانزيم. وتؤدي المثبطات فعلها على عامل واحد او اكثر من العوامل الاتية:</a:t>
            </a:r>
            <a:endParaRPr lang="en-US" dirty="0"/>
          </a:p>
          <a:p>
            <a:pPr marL="0" indent="0" algn="r" rtl="1">
              <a:buNone/>
            </a:pPr>
            <a:r>
              <a:rPr lang="ar-IQ" b="1" dirty="0"/>
              <a:t>أ</a:t>
            </a:r>
            <a:r>
              <a:rPr lang="ar-SA" dirty="0"/>
              <a:t>- الموقع الفعال </a:t>
            </a:r>
            <a:r>
              <a:rPr lang="en-US" dirty="0"/>
              <a:t>active site </a:t>
            </a:r>
            <a:r>
              <a:rPr lang="ar-SA" dirty="0"/>
              <a:t>من الانزيم</a:t>
            </a:r>
            <a:endParaRPr lang="en-US" dirty="0"/>
          </a:p>
          <a:p>
            <a:pPr marL="0" indent="0" algn="r" rtl="1">
              <a:buNone/>
            </a:pPr>
            <a:r>
              <a:rPr lang="ar-SA" dirty="0"/>
              <a:t>ب-الجزء البروتيني من الانزيم والمسمى </a:t>
            </a:r>
            <a:r>
              <a:rPr lang="en-US" dirty="0" err="1"/>
              <a:t>apoenzyme</a:t>
            </a:r>
            <a:endParaRPr lang="en-US" dirty="0"/>
          </a:p>
          <a:p>
            <a:pPr marL="0" indent="0" algn="r" rtl="1">
              <a:buNone/>
            </a:pPr>
            <a:r>
              <a:rPr lang="ar-SA" dirty="0"/>
              <a:t>ج-مرافق الانزيم </a:t>
            </a:r>
            <a:r>
              <a:rPr lang="en-US" dirty="0"/>
              <a:t>coenzyme</a:t>
            </a:r>
          </a:p>
          <a:p>
            <a:pPr marL="0" indent="0" algn="r" rtl="1">
              <a:buNone/>
            </a:pPr>
            <a:r>
              <a:rPr lang="ar-SA" dirty="0"/>
              <a:t>د-المجموعه الرابطه في الانزيم </a:t>
            </a:r>
            <a:r>
              <a:rPr lang="en-US" dirty="0"/>
              <a:t>prosthetic</a:t>
            </a:r>
          </a:p>
        </p:txBody>
      </p:sp>
    </p:spTree>
    <p:extLst>
      <p:ext uri="{BB962C8B-B14F-4D97-AF65-F5344CB8AC3E}">
        <p14:creationId xmlns:p14="http://schemas.microsoft.com/office/powerpoint/2010/main" val="3579580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b="1" i="1" dirty="0">
                <a:solidFill>
                  <a:srgbClr val="FF0000"/>
                </a:solidFill>
              </a:rPr>
              <a:t>أنواع المثبطات</a:t>
            </a:r>
            <a:endParaRPr lang="en-US" sz="4000" i="1"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SA" b="1" dirty="0">
                <a:solidFill>
                  <a:srgbClr val="002060"/>
                </a:solidFill>
              </a:rPr>
              <a:t>1- </a:t>
            </a:r>
            <a:r>
              <a:rPr lang="ar-IQ" b="1" dirty="0">
                <a:solidFill>
                  <a:srgbClr val="002060"/>
                </a:solidFill>
              </a:rPr>
              <a:t>المثبط التنافسي </a:t>
            </a:r>
            <a:r>
              <a:rPr lang="en-US" b="1" dirty="0">
                <a:solidFill>
                  <a:srgbClr val="002060"/>
                </a:solidFill>
              </a:rPr>
              <a:t>Competitive inhibitor</a:t>
            </a:r>
            <a:endParaRPr lang="en-US" dirty="0">
              <a:solidFill>
                <a:srgbClr val="002060"/>
              </a:solidFill>
            </a:endParaRPr>
          </a:p>
          <a:p>
            <a:pPr marL="0" indent="0" algn="r">
              <a:buNone/>
            </a:pPr>
            <a:r>
              <a:rPr lang="ar-SA" dirty="0"/>
              <a:t> وفيه يكون المثبط له تركيب مشابه للمادة التي يؤثر عليها الإنزيم، وحيث أن الإنزيم يرتبط بالمادة المتفاعلة مكونا مركبا </a:t>
            </a:r>
            <a:r>
              <a:rPr lang="ar-SA" dirty="0" smtClean="0"/>
              <a:t>وس</a:t>
            </a:r>
            <a:r>
              <a:rPr lang="ar-IQ" dirty="0" smtClean="0"/>
              <a:t>طياً</a:t>
            </a:r>
            <a:r>
              <a:rPr lang="ar-SA" dirty="0" smtClean="0"/>
              <a:t> </a:t>
            </a:r>
            <a:r>
              <a:rPr lang="ar-SA" dirty="0"/>
              <a:t>ثم ينفصل معطيا الإنزيم ونواتج التحلل فإن المادة المثبطة تتحد مع الإنزيم لتماثلها مع المواد المتفاعلة وتظل عالقة لا تنفصل عنه فتوقف نشاطه. ويمكن الإقلال من تأثير هذا النوع من المثبطات بزيادة تركيز مادة التفاعل المستهدفة. </a:t>
            </a:r>
            <a:endParaRPr lang="en-US" dirty="0"/>
          </a:p>
        </p:txBody>
      </p:sp>
    </p:spTree>
    <p:extLst>
      <p:ext uri="{BB962C8B-B14F-4D97-AF65-F5344CB8AC3E}">
        <p14:creationId xmlns:p14="http://schemas.microsoft.com/office/powerpoint/2010/main" val="853582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marL="0" indent="0" algn="r">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33438"/>
            <a:ext cx="8077200" cy="519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074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000" b="1" dirty="0">
                <a:solidFill>
                  <a:srgbClr val="FF0000"/>
                </a:solidFill>
              </a:rPr>
              <a:t>تعريف الأنزيمات</a:t>
            </a:r>
            <a:endParaRPr lang="en-GB" sz="4000" b="1" i="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96752"/>
            <a:ext cx="8229600" cy="5400600"/>
          </a:xfrm>
        </p:spPr>
        <p:txBody>
          <a:bodyPr>
            <a:normAutofit fontScale="92500" lnSpcReduction="20000"/>
          </a:bodyPr>
          <a:lstStyle/>
          <a:p>
            <a:pPr algn="r" rtl="1"/>
            <a:r>
              <a:rPr lang="ar-SA" b="1" dirty="0"/>
              <a:t>هي عوامل مساعدة حيوية تعمل على تسريع معدلات التفاعلات الكيميائية, وهي ذات تركيب بروتيني عالي الوزن الجزيئي، و كغيرها من البروتينات فإن الإنزيم يتألف من اتحاد عدد كبير من الأحماض الأمينية تكون فيما بينها سلسلة أو أكثر من عديد الببتيد</a:t>
            </a:r>
            <a:r>
              <a:rPr lang="ar-SA" b="1" dirty="0" smtClean="0"/>
              <a:t>.</a:t>
            </a:r>
            <a:endParaRPr lang="en-US" b="1" dirty="0" smtClean="0"/>
          </a:p>
          <a:p>
            <a:pPr marL="0" indent="0" algn="r" rtl="1">
              <a:buNone/>
            </a:pPr>
            <a:r>
              <a:rPr lang="ar-SA" dirty="0"/>
              <a:t> </a:t>
            </a:r>
            <a:endParaRPr lang="en-US" dirty="0"/>
          </a:p>
          <a:p>
            <a:pPr lvl="0" algn="r" rtl="1"/>
            <a:r>
              <a:rPr lang="ar-SA" dirty="0"/>
              <a:t>وتوجد الأحماض الأمينية في هذه السلاسل وفق تتابع معين خاص بكل إنزيم مما يؤدي في النهاية إلى تركيب فراغي محدد يمكن الإنزيم من القدرة على تسريع حدوث تفاعل خاص به.</a:t>
            </a:r>
            <a:endParaRPr lang="en-US" dirty="0"/>
          </a:p>
          <a:p>
            <a:pPr lvl="0" algn="r" rtl="1"/>
            <a:r>
              <a:rPr lang="ar-SA" dirty="0"/>
              <a:t>الإنزيم هي كلمة </a:t>
            </a:r>
            <a:r>
              <a:rPr lang="ar-SA" u="sng" dirty="0">
                <a:hlinkClick r:id="rId3" tooltip="لغة لاتينية"/>
              </a:rPr>
              <a:t>لاتينية</a:t>
            </a:r>
            <a:r>
              <a:rPr lang="ar-SA" dirty="0"/>
              <a:t> تعني ( في الخميرة </a:t>
            </a:r>
            <a:r>
              <a:rPr lang="en-US" dirty="0"/>
              <a:t>in yeast ) </a:t>
            </a:r>
            <a:r>
              <a:rPr lang="ar-SA" dirty="0"/>
              <a:t> ) حيث اكتشفت أولا في عملية تخمر الجلوكوز إلى كحول بواسطة الخميرة.</a:t>
            </a:r>
            <a:endParaRPr lang="en-US" dirty="0"/>
          </a:p>
          <a:p>
            <a:pPr lvl="0" algn="r" rtl="1"/>
            <a:r>
              <a:rPr lang="ar-SA" dirty="0"/>
              <a:t>تكون شكل ثلاثي الأبعاد(تركيب ثلاثي) للبروتين.</a:t>
            </a:r>
            <a:endParaRPr lang="en-US" dirty="0"/>
          </a:p>
          <a:p>
            <a:pPr algn="r" rtl="1"/>
            <a:endParaRPr lang="en-US" b="1" dirty="0"/>
          </a:p>
        </p:txBody>
      </p:sp>
    </p:spTree>
    <p:extLst>
      <p:ext uri="{BB962C8B-B14F-4D97-AF65-F5344CB8AC3E}">
        <p14:creationId xmlns:p14="http://schemas.microsoft.com/office/powerpoint/2010/main" val="137487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rmAutofit fontScale="90000"/>
          </a:bodyPr>
          <a:lstStyle/>
          <a:p>
            <a:pPr rtl="1"/>
            <a:r>
              <a:rPr lang="ar-SA" i="1" dirty="0">
                <a:solidFill>
                  <a:srgbClr val="FF0000"/>
                </a:solidFill>
              </a:rPr>
              <a:t> </a:t>
            </a:r>
            <a:r>
              <a:rPr lang="en-US" i="1" dirty="0">
                <a:solidFill>
                  <a:srgbClr val="FF0000"/>
                </a:solidFill>
              </a:rPr>
              <a:t/>
            </a:r>
            <a:br>
              <a:rPr lang="en-US" i="1" dirty="0">
                <a:solidFill>
                  <a:srgbClr val="FF0000"/>
                </a:solidFill>
              </a:rPr>
            </a:br>
            <a:r>
              <a:rPr lang="ar-SA" b="1" i="1" dirty="0">
                <a:solidFill>
                  <a:srgbClr val="FF0000"/>
                </a:solidFill>
              </a:rPr>
              <a:t>2- المثبط غير التنافسي </a:t>
            </a:r>
            <a:r>
              <a:rPr lang="en-US" b="1" i="1" dirty="0">
                <a:solidFill>
                  <a:srgbClr val="FF0000"/>
                </a:solidFill>
              </a:rPr>
              <a:t>Non-Competitive inhibitor</a:t>
            </a:r>
            <a:r>
              <a:rPr lang="en-US" i="1" dirty="0">
                <a:solidFill>
                  <a:srgbClr val="FF0000"/>
                </a:solidFill>
              </a:rPr>
              <a:t> </a:t>
            </a:r>
            <a:br>
              <a:rPr lang="en-US" i="1" dirty="0">
                <a:solidFill>
                  <a:srgbClr val="FF0000"/>
                </a:solidFill>
              </a:rPr>
            </a:br>
            <a:endParaRPr lang="en-US" i="1" dirty="0">
              <a:solidFill>
                <a:srgbClr val="FF0000"/>
              </a:solidFill>
            </a:endParaRPr>
          </a:p>
        </p:txBody>
      </p:sp>
      <p:sp>
        <p:nvSpPr>
          <p:cNvPr id="3" name="Content Placeholder 2"/>
          <p:cNvSpPr>
            <a:spLocks noGrp="1"/>
          </p:cNvSpPr>
          <p:nvPr>
            <p:ph idx="1"/>
          </p:nvPr>
        </p:nvSpPr>
        <p:spPr>
          <a:xfrm>
            <a:off x="457200" y="2060848"/>
            <a:ext cx="8229600" cy="4065315"/>
          </a:xfrm>
        </p:spPr>
        <p:txBody>
          <a:bodyPr/>
          <a:lstStyle/>
          <a:p>
            <a:pPr marL="0" indent="0" algn="r">
              <a:buNone/>
            </a:pPr>
            <a:r>
              <a:rPr lang="ar-SA" dirty="0"/>
              <a:t>هي مثبطات ترتبط بالإنزيم في مواقع غير تلك التي ترتبط بها المواد المتفاعلة (المراكز النشطة) وتسمى بالمثبطات الغير تنافسية حيث أنها لا تنافس مادة التفاعل ولا تؤثر على ارتباطها بالانزيم ولكن تؤثر على التركيب الثلاثي الفراغي للإنزيم وبالتالي تعطل قدرته وكفاءة المراكز النشطة، ولا يمكن إزاحة هذا النوع من المثبطات بزيادة تركيز مادة التفاعل ويتوقف درجة التثبيط على تركيز المثبط فقط.</a:t>
            </a:r>
            <a:endParaRPr lang="en-US" dirty="0"/>
          </a:p>
          <a:p>
            <a:pPr marL="0" indent="0" algn="r">
              <a:buNone/>
            </a:pPr>
            <a:endParaRPr lang="en-US" dirty="0"/>
          </a:p>
        </p:txBody>
      </p:sp>
    </p:spTree>
    <p:extLst>
      <p:ext uri="{BB962C8B-B14F-4D97-AF65-F5344CB8AC3E}">
        <p14:creationId xmlns:p14="http://schemas.microsoft.com/office/powerpoint/2010/main" val="3388324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8136748"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1" y="3429000"/>
            <a:ext cx="7992732"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0586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000" b="1" i="1" dirty="0">
                <a:solidFill>
                  <a:srgbClr val="FF0000"/>
                </a:solidFill>
              </a:rPr>
              <a:t>ميكانيكية الفعل الانزيمي</a:t>
            </a:r>
            <a:endParaRPr lang="en-US" sz="4000"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SA" dirty="0"/>
              <a:t>الخطوة الأولى: في أي تفاعل إنزيمي يرتبط الإنزيم </a:t>
            </a:r>
            <a:r>
              <a:rPr lang="en-US" dirty="0"/>
              <a:t>(E)</a:t>
            </a:r>
            <a:r>
              <a:rPr lang="ar-SA" dirty="0"/>
              <a:t> مع المادة الهدف (</a:t>
            </a:r>
            <a:r>
              <a:rPr lang="en-US" dirty="0"/>
              <a:t>S</a:t>
            </a:r>
            <a:r>
              <a:rPr lang="ar-SA" dirty="0"/>
              <a:t>) مكونا معقد يسمى الإنزيم والهدف</a:t>
            </a:r>
            <a:r>
              <a:rPr lang="en-US" dirty="0"/>
              <a:t>(ES)</a:t>
            </a:r>
          </a:p>
          <a:p>
            <a:pPr marL="0" indent="0" rtl="1">
              <a:buNone/>
            </a:pPr>
            <a:r>
              <a:rPr lang="en-US" dirty="0" smtClean="0"/>
              <a:t>E + S                     </a:t>
            </a:r>
            <a:r>
              <a:rPr lang="en-US" dirty="0"/>
              <a:t>ES</a:t>
            </a:r>
          </a:p>
          <a:p>
            <a:pPr algn="r" rtl="1"/>
            <a:r>
              <a:rPr lang="ar-SA" dirty="0"/>
              <a:t>و يتم هذا الارتباط على موقع معين في تركيب الإنزيم يسمى الموقع النشط أو الفعال </a:t>
            </a:r>
            <a:r>
              <a:rPr lang="en-US" dirty="0"/>
              <a:t>Active site</a:t>
            </a:r>
          </a:p>
          <a:p>
            <a:pPr marL="0" indent="0" algn="r">
              <a:buNone/>
            </a:pPr>
            <a:r>
              <a:rPr lang="ar-SA" dirty="0"/>
              <a:t>ويتم الارتباط بين الهدف والإنزيم بمشاركة مجموعة من القوى الضعيفة مثل الروابط الهيدروجينية والأيونية.</a:t>
            </a:r>
            <a:r>
              <a:rPr lang="en-US" dirty="0" smtClean="0"/>
              <a:t> </a:t>
            </a:r>
          </a:p>
          <a:p>
            <a:pPr marL="0" indent="0" rtl="1">
              <a:buNone/>
            </a:pPr>
            <a:endParaRPr lang="en-US" dirty="0"/>
          </a:p>
        </p:txBody>
      </p:sp>
      <p:cxnSp>
        <p:nvCxnSpPr>
          <p:cNvPr id="5" name="Straight Arrow Connector 4"/>
          <p:cNvCxnSpPr/>
          <p:nvPr/>
        </p:nvCxnSpPr>
        <p:spPr>
          <a:xfrm>
            <a:off x="1583763" y="2996952"/>
            <a:ext cx="1440160" cy="0"/>
          </a:xfrm>
          <a:prstGeom prst="straightConnector1">
            <a:avLst/>
          </a:prstGeom>
          <a:ln>
            <a:headEnd w="lg" len="med"/>
            <a:tailEnd type="arrow" w="lg" len="lg"/>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40360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marL="0" indent="0" algn="r">
              <a:buNone/>
            </a:pPr>
            <a:r>
              <a:rPr lang="ar-SA" dirty="0"/>
              <a:t>الخطوة الثانية: يتحلل المعقد ويكون نواتج التفاعل ويتحرر الإنزيم.</a:t>
            </a:r>
            <a:endParaRPr lang="en-US" dirty="0"/>
          </a:p>
          <a:p>
            <a:pPr marL="0" indent="0" algn="r">
              <a:buNone/>
            </a:pPr>
            <a:r>
              <a:rPr lang="en-US" b="1" dirty="0"/>
              <a:t>ES                 E + </a:t>
            </a:r>
            <a:r>
              <a:rPr lang="en-US" b="1" dirty="0" smtClean="0"/>
              <a:t>P</a:t>
            </a:r>
            <a:r>
              <a:rPr lang="ar-IQ" b="1" dirty="0" smtClean="0"/>
              <a:t>                        </a:t>
            </a:r>
          </a:p>
          <a:p>
            <a:pPr marL="0" indent="0" algn="r">
              <a:buNone/>
            </a:pPr>
            <a:r>
              <a:rPr lang="ar-IQ" b="1" dirty="0" smtClean="0"/>
              <a:t> </a:t>
            </a:r>
            <a:endParaRPr lang="en-US" dirty="0"/>
          </a:p>
        </p:txBody>
      </p:sp>
      <p:cxnSp>
        <p:nvCxnSpPr>
          <p:cNvPr id="5" name="Straight Arrow Connector 4"/>
          <p:cNvCxnSpPr/>
          <p:nvPr/>
        </p:nvCxnSpPr>
        <p:spPr>
          <a:xfrm>
            <a:off x="3635896" y="1556792"/>
            <a:ext cx="115212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72816"/>
            <a:ext cx="882139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8938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1" dirty="0">
                <a:solidFill>
                  <a:srgbClr val="FF0000"/>
                </a:solidFill>
              </a:rPr>
              <a:t>الفرضيات</a:t>
            </a:r>
            <a:endParaRPr lang="en-US" dirty="0">
              <a:solidFill>
                <a:srgbClr val="FF0000"/>
              </a:solidFill>
            </a:endParaRPr>
          </a:p>
        </p:txBody>
      </p:sp>
      <p:sp>
        <p:nvSpPr>
          <p:cNvPr id="3" name="Content Placeholder 2"/>
          <p:cNvSpPr>
            <a:spLocks noGrp="1"/>
          </p:cNvSpPr>
          <p:nvPr>
            <p:ph idx="1"/>
          </p:nvPr>
        </p:nvSpPr>
        <p:spPr/>
        <p:txBody>
          <a:bodyPr/>
          <a:lstStyle/>
          <a:p>
            <a:pPr marL="0" indent="0" algn="r">
              <a:buNone/>
            </a:pPr>
            <a:r>
              <a:rPr lang="ar-SA" b="1" dirty="0">
                <a:solidFill>
                  <a:srgbClr val="002060"/>
                </a:solidFill>
              </a:rPr>
              <a:t>أولا: فرضية القفل والمفتاح: </a:t>
            </a:r>
            <a:r>
              <a:rPr lang="ar-SA" dirty="0"/>
              <a:t>وضعت هذه الفرضية من قبل اميل فيشر لتفسير اصطفائية الأنزيمات حيث افترض ان موقع الارتباط في الأنزيم يشابه دور القفل الذي لا يفتحه إلا مفتاح مخصص له ينطبق شكله على متطلبات هذا القفل ، وهذا ما يؤدي إلى ان جزيئات معينة فقط تستطيع الارتباط بالإنزيم في موقع ارتباطه التفاعلي لتخضع للتفاعلات التي ينجزها الأنزيم.</a:t>
            </a:r>
            <a:endParaRPr lang="en-US" dirty="0"/>
          </a:p>
        </p:txBody>
      </p:sp>
    </p:spTree>
    <p:extLst>
      <p:ext uri="{BB962C8B-B14F-4D97-AF65-F5344CB8AC3E}">
        <p14:creationId xmlns:p14="http://schemas.microsoft.com/office/powerpoint/2010/main" val="2253826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476672"/>
            <a:ext cx="8208912"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885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lgn="r">
              <a:buNone/>
            </a:pPr>
            <a:r>
              <a:rPr lang="ar-SA" b="1" dirty="0">
                <a:solidFill>
                  <a:srgbClr val="002060"/>
                </a:solidFill>
              </a:rPr>
              <a:t>ثانيا: فرضية </a:t>
            </a:r>
            <a:r>
              <a:rPr lang="ar-SA" b="1" dirty="0" smtClean="0">
                <a:solidFill>
                  <a:srgbClr val="002060"/>
                </a:solidFill>
              </a:rPr>
              <a:t>التلا</a:t>
            </a:r>
            <a:r>
              <a:rPr lang="ar-IQ" b="1" smtClean="0">
                <a:solidFill>
                  <a:srgbClr val="002060"/>
                </a:solidFill>
              </a:rPr>
              <a:t>ئ</a:t>
            </a:r>
            <a:r>
              <a:rPr lang="ar-SA" b="1" smtClean="0">
                <a:solidFill>
                  <a:srgbClr val="002060"/>
                </a:solidFill>
              </a:rPr>
              <a:t>م </a:t>
            </a:r>
            <a:r>
              <a:rPr lang="ar-SA" b="1" dirty="0">
                <a:solidFill>
                  <a:srgbClr val="002060"/>
                </a:solidFill>
              </a:rPr>
              <a:t>المحرض: </a:t>
            </a:r>
            <a:r>
              <a:rPr lang="ar-SA" dirty="0"/>
              <a:t>اقترح كوشلاند فرضية معدلة عن فرضية القفل و المفتاح آخذا بعين الاعتبار حركية الجزيئات البروتينية ، حيث افترض أن السلاسل الببتيدية في موقع الارتباط تستطيع أن تغير مواقعها لتلاءم ارتباط بعض الأهداف، كما إن هذه السلاسل الببتيدية تأخذ في شكلها الجديد وضعية تسهل عملها التحفيزي مما يؤدي إلى إنجاز التفاعل الكيميائي المطلوب .</a:t>
            </a:r>
            <a:endParaRPr lang="en-US" dirty="0"/>
          </a:p>
          <a:p>
            <a:pPr marL="0" indent="0" algn="r">
              <a:buNone/>
            </a:pPr>
            <a:endParaRPr lang="en-US" dirty="0"/>
          </a:p>
        </p:txBody>
      </p:sp>
    </p:spTree>
    <p:extLst>
      <p:ext uri="{BB962C8B-B14F-4D97-AF65-F5344CB8AC3E}">
        <p14:creationId xmlns:p14="http://schemas.microsoft.com/office/powerpoint/2010/main" val="4178759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4396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336704"/>
          </a:xfrm>
        </p:spPr>
        <p:txBody>
          <a:bodyPr/>
          <a:lstStyle/>
          <a:p>
            <a:pPr lvl="0" algn="r" rtl="1"/>
            <a:r>
              <a:rPr lang="ar-SA" dirty="0"/>
              <a:t>و تتشابه الإنزيمات في فعلها مع العوامل المساعدة الكيميائية الأخرى. إذ أنها تشارك في التفاعل دون أن تغير من نتيجته، أي أنها تعود في نهاية التفاعل إلى وضعها الأصلي الذي كانت عليه قبل بدء التفاعل مما يمكنها من المشاركة بتفاعل جديد وهذا ما يسمح لكميات قليلة من الأنزيم بالمشاركة لفترة زمنية طويلة في التفاعل، لكنها تمتاز عن العوامل المساعدة الأخرى بكفاءتها العالية.</a:t>
            </a:r>
            <a:endParaRPr lang="en-US" dirty="0"/>
          </a:p>
          <a:p>
            <a:pPr lvl="0" algn="r" rtl="1"/>
            <a:r>
              <a:rPr lang="ar-SA" dirty="0"/>
              <a:t>كما تمتاز عن العوامل المساعدة الأخرى بالدرجة العالية من التخصص التي تتمتع بها حيال المادة المتفاعلة ونوع التفاعل. فكل إنزيم يختص بمادة متفاعلة واحدة يطلق عليها المادة </a:t>
            </a:r>
            <a:r>
              <a:rPr lang="ar-SA" u="sng" dirty="0">
                <a:solidFill>
                  <a:srgbClr val="FF0000"/>
                </a:solidFill>
              </a:rPr>
              <a:t>الهدف </a:t>
            </a:r>
            <a:r>
              <a:rPr lang="en-US" u="sng" dirty="0">
                <a:solidFill>
                  <a:srgbClr val="FF0000"/>
                </a:solidFill>
              </a:rPr>
              <a:t>Substrate</a:t>
            </a:r>
            <a:r>
              <a:rPr lang="ar-SA" dirty="0"/>
              <a:t>، و قد يختص الإنزيم بمجموعة محددة من المواد المتشابهة في التركيب. </a:t>
            </a:r>
            <a:endParaRPr lang="en-US" dirty="0"/>
          </a:p>
          <a:p>
            <a:pPr marL="0" indent="0" algn="r">
              <a:buNone/>
            </a:pPr>
            <a:endParaRPr lang="en-GB" dirty="0"/>
          </a:p>
        </p:txBody>
      </p:sp>
    </p:spTree>
    <p:extLst>
      <p:ext uri="{BB962C8B-B14F-4D97-AF65-F5344CB8AC3E}">
        <p14:creationId xmlns:p14="http://schemas.microsoft.com/office/powerpoint/2010/main" val="339109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i="1" dirty="0" smtClean="0">
                <a:solidFill>
                  <a:srgbClr val="FF0000"/>
                </a:solidFill>
              </a:rPr>
              <a:t>المشاكل التي يسببها نقصان الانزيمات في الجسم</a:t>
            </a:r>
            <a:endParaRPr lang="en-US" b="1" i="1" dirty="0">
              <a:solidFill>
                <a:srgbClr val="FF0000"/>
              </a:solidFill>
            </a:endParaRPr>
          </a:p>
        </p:txBody>
      </p:sp>
      <p:sp>
        <p:nvSpPr>
          <p:cNvPr id="3" name="Content Placeholder 2"/>
          <p:cNvSpPr>
            <a:spLocks noGrp="1"/>
          </p:cNvSpPr>
          <p:nvPr>
            <p:ph idx="1"/>
          </p:nvPr>
        </p:nvSpPr>
        <p:spPr/>
        <p:txBody>
          <a:bodyPr/>
          <a:lstStyle/>
          <a:p>
            <a:pPr marL="514350" indent="-514350" algn="r" rtl="1">
              <a:buFont typeface="+mj-lt"/>
              <a:buAutoNum type="arabicPeriod"/>
            </a:pPr>
            <a:r>
              <a:rPr lang="ar-IQ" dirty="0" smtClean="0"/>
              <a:t>المشاكل الصحيه.</a:t>
            </a:r>
          </a:p>
          <a:p>
            <a:pPr marL="514350" indent="-514350" algn="r" rtl="1">
              <a:buFont typeface="+mj-lt"/>
              <a:buAutoNum type="arabicPeriod"/>
            </a:pPr>
            <a:r>
              <a:rPr lang="ar-IQ" dirty="0" smtClean="0"/>
              <a:t>مشاكل الهضم.</a:t>
            </a:r>
          </a:p>
          <a:p>
            <a:pPr marL="514350" indent="-514350" algn="r" rtl="1">
              <a:buFont typeface="+mj-lt"/>
              <a:buAutoNum type="arabicPeriod"/>
            </a:pPr>
            <a:r>
              <a:rPr lang="ar-IQ" dirty="0" smtClean="0"/>
              <a:t>مشاكل نسب السكر </a:t>
            </a:r>
            <a:r>
              <a:rPr lang="ar-IQ" smtClean="0"/>
              <a:t>في الدم.</a:t>
            </a:r>
            <a:endParaRPr lang="ar-IQ" dirty="0" smtClean="0"/>
          </a:p>
          <a:p>
            <a:pPr marL="514350" indent="-514350" algn="r" rtl="1">
              <a:buFont typeface="+mj-lt"/>
              <a:buAutoNum type="arabicPeriod"/>
            </a:pPr>
            <a:r>
              <a:rPr lang="ar-IQ" dirty="0" smtClean="0"/>
              <a:t>ان كريات الدم البيضاء التي تعد احد خطوط الدفاع الرئيسية في جهاز المناعة تقوم بافراز نوع من الانزيمات التي تقوم على مهاجمة الجراثيم في الدم وقتلها. </a:t>
            </a:r>
          </a:p>
        </p:txBody>
      </p:sp>
    </p:spTree>
    <p:extLst>
      <p:ext uri="{BB962C8B-B14F-4D97-AF65-F5344CB8AC3E}">
        <p14:creationId xmlns:p14="http://schemas.microsoft.com/office/powerpoint/2010/main" val="3736290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ar-SA" b="1" i="1" dirty="0">
                <a:solidFill>
                  <a:srgbClr val="FF0000"/>
                </a:solidFill>
              </a:rPr>
              <a:t>مكونات الانزيمات</a:t>
            </a:r>
            <a:endParaRPr lang="en-GB" dirty="0">
              <a:solidFill>
                <a:srgbClr val="FF0000"/>
              </a:solidFill>
            </a:endParaRPr>
          </a:p>
        </p:txBody>
      </p:sp>
      <p:sp>
        <p:nvSpPr>
          <p:cNvPr id="3" name="Content Placeholder 2"/>
          <p:cNvSpPr>
            <a:spLocks noGrp="1"/>
          </p:cNvSpPr>
          <p:nvPr>
            <p:ph idx="1"/>
          </p:nvPr>
        </p:nvSpPr>
        <p:spPr>
          <a:xfrm>
            <a:off x="457200" y="980728"/>
            <a:ext cx="8229600" cy="5145435"/>
          </a:xfrm>
        </p:spPr>
        <p:txBody>
          <a:bodyPr>
            <a:normAutofit fontScale="92500" lnSpcReduction="20000"/>
          </a:bodyPr>
          <a:lstStyle/>
          <a:p>
            <a:pPr marL="0" indent="0" algn="r">
              <a:buNone/>
            </a:pPr>
            <a:r>
              <a:rPr lang="ar-SA" dirty="0"/>
              <a:t>1 – </a:t>
            </a:r>
            <a:r>
              <a:rPr lang="ar-SA" i="1" dirty="0"/>
              <a:t>الإنزيمات التى تتكون من البروتينات البسيطة</a:t>
            </a:r>
            <a:r>
              <a:rPr lang="ar-SA" dirty="0"/>
              <a:t>: وتتألف من سلسلة واحدة او عدة سلاسل ببتيدية، مثل الإنزيمات المحللة: إنزيم اليورييز وإنزيم الأميليز.</a:t>
            </a:r>
            <a:endParaRPr lang="en-US" dirty="0"/>
          </a:p>
          <a:p>
            <a:pPr marL="0" indent="0" algn="r">
              <a:buNone/>
            </a:pPr>
            <a:r>
              <a:rPr lang="ar-SA" dirty="0"/>
              <a:t>2 – </a:t>
            </a:r>
            <a:r>
              <a:rPr lang="ar-SA" i="1" dirty="0"/>
              <a:t>الإنزيمات التي تتكون من شقين: أحمدهما بروتينى والآخر غير بروتينى </a:t>
            </a:r>
            <a:r>
              <a:rPr lang="ar-IQ" i="1" dirty="0" smtClean="0"/>
              <a:t>.</a:t>
            </a:r>
          </a:p>
          <a:p>
            <a:pPr marL="0" indent="0" algn="r">
              <a:buNone/>
            </a:pPr>
            <a:r>
              <a:rPr lang="ar-IQ" i="1" dirty="0" smtClean="0"/>
              <a:t>ويشمل هذا النوع:</a:t>
            </a:r>
          </a:p>
          <a:p>
            <a:pPr marL="0" indent="0" algn="r" rtl="1">
              <a:buNone/>
            </a:pPr>
            <a:r>
              <a:rPr lang="ar-SA" dirty="0"/>
              <a:t> أ- بعض الأنزيمات تتألف من سلاسل بروتينية ومكونات أخرى </a:t>
            </a:r>
            <a:r>
              <a:rPr lang="ar-IQ" dirty="0" smtClean="0"/>
              <a:t>     </a:t>
            </a:r>
            <a:r>
              <a:rPr lang="ar-SA" dirty="0" smtClean="0"/>
              <a:t>يحتاجها </a:t>
            </a:r>
            <a:r>
              <a:rPr lang="ar-SA" dirty="0"/>
              <a:t>الأنزيم لفعاليته وتسمى </a:t>
            </a:r>
            <a:r>
              <a:rPr lang="ar-SA" b="1" u="sng" dirty="0">
                <a:solidFill>
                  <a:srgbClr val="FF0000"/>
                </a:solidFill>
              </a:rPr>
              <a:t>العوامل المرافقة </a:t>
            </a:r>
            <a:r>
              <a:rPr lang="en-US" b="1" u="sng" dirty="0">
                <a:solidFill>
                  <a:srgbClr val="FF0000"/>
                </a:solidFill>
              </a:rPr>
              <a:t>Cofactor</a:t>
            </a:r>
            <a:r>
              <a:rPr lang="en-US" u="sng" dirty="0"/>
              <a:t> </a:t>
            </a:r>
            <a:r>
              <a:rPr lang="ar-SA" dirty="0"/>
              <a:t>،  وأحيانا يكون المرافق الإنزيمي أحد العناصر المعدنية مثل الحديد والزنك والنحاس ويكون مرتبطا ارتباطا وثيقا بالجزء البروتيني </a:t>
            </a:r>
            <a:r>
              <a:rPr lang="ar-SA" dirty="0" smtClean="0"/>
              <a:t>من</a:t>
            </a:r>
            <a:r>
              <a:rPr lang="ar-IQ" dirty="0" smtClean="0"/>
              <a:t> </a:t>
            </a:r>
            <a:r>
              <a:rPr lang="ar-SA" dirty="0"/>
              <a:t>الإنزيم المسمى </a:t>
            </a:r>
            <a:r>
              <a:rPr lang="ar-SA" b="1" u="sng" dirty="0">
                <a:solidFill>
                  <a:srgbClr val="FF0000"/>
                </a:solidFill>
              </a:rPr>
              <a:t>بالأبوإنزيم</a:t>
            </a:r>
            <a:r>
              <a:rPr lang="ar-IQ" dirty="0"/>
              <a:t> </a:t>
            </a:r>
            <a:r>
              <a:rPr lang="ar-IQ" dirty="0" smtClean="0"/>
              <a:t> </a:t>
            </a:r>
            <a:r>
              <a:rPr lang="ar-SA" dirty="0" smtClean="0"/>
              <a:t>، </a:t>
            </a:r>
            <a:r>
              <a:rPr lang="ar-SA" dirty="0"/>
              <a:t>وإذا نزع من الإنزيم بقي الجزي البروتيني عاجزا عن تسريع التفاعل مثال الحديد في إنزيم الكاتليز.</a:t>
            </a:r>
            <a:endParaRPr lang="en-GB" dirty="0"/>
          </a:p>
        </p:txBody>
      </p:sp>
    </p:spTree>
    <p:extLst>
      <p:ext uri="{BB962C8B-B14F-4D97-AF65-F5344CB8AC3E}">
        <p14:creationId xmlns:p14="http://schemas.microsoft.com/office/powerpoint/2010/main" val="1119353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120680"/>
          </a:xfrm>
        </p:spPr>
        <p:txBody>
          <a:bodyPr>
            <a:normAutofit/>
          </a:bodyPr>
          <a:lstStyle/>
          <a:p>
            <a:pPr marL="0" indent="0" algn="r" rtl="1">
              <a:buNone/>
            </a:pPr>
            <a:r>
              <a:rPr lang="ar-SA" dirty="0"/>
              <a:t>ب- أو قد تكون بشكل جزيئات عضوية معقدة تسمى </a:t>
            </a:r>
            <a:r>
              <a:rPr lang="ar-SA" b="1" u="sng" dirty="0">
                <a:solidFill>
                  <a:srgbClr val="FF0000"/>
                </a:solidFill>
              </a:rPr>
              <a:t>مرافقات الأنزيم </a:t>
            </a:r>
            <a:r>
              <a:rPr lang="en-US" b="1" u="sng" dirty="0">
                <a:solidFill>
                  <a:srgbClr val="FF0000"/>
                </a:solidFill>
              </a:rPr>
              <a:t>Coenzyme</a:t>
            </a:r>
            <a:r>
              <a:rPr lang="en-US" b="1" dirty="0">
                <a:solidFill>
                  <a:srgbClr val="FF0000"/>
                </a:solidFill>
              </a:rPr>
              <a:t> </a:t>
            </a:r>
            <a:r>
              <a:rPr lang="ar-SA" dirty="0"/>
              <a:t>، مثل الفتامينات (فتامين</a:t>
            </a:r>
            <a:r>
              <a:rPr lang="en-US" dirty="0"/>
              <a:t>B </a:t>
            </a:r>
            <a:r>
              <a:rPr lang="ar-SA" dirty="0"/>
              <a:t>) و هي ترتبط بالجزيء البروتيني من الإنزيم وقت التفاعل فقط . مثل </a:t>
            </a:r>
            <a:r>
              <a:rPr lang="en-US" dirty="0"/>
              <a:t>Acetyl CoA</a:t>
            </a:r>
            <a:r>
              <a:rPr lang="ar-SA" dirty="0"/>
              <a:t>. تحتاج بعض الأنزيمات أحيانا ً لكلا النوعين الأيونات الفلزية والجزيئات العضوية المعقدة .</a:t>
            </a:r>
            <a:endParaRPr lang="en-US" dirty="0"/>
          </a:p>
          <a:p>
            <a:pPr marL="0" indent="0" algn="r">
              <a:buNone/>
            </a:pPr>
            <a:endParaRPr lang="ar-IQ" b="1" dirty="0" smtClean="0"/>
          </a:p>
          <a:p>
            <a:pPr marL="0" indent="0" algn="r">
              <a:buNone/>
            </a:pPr>
            <a:r>
              <a:rPr lang="en-US" b="1" dirty="0" smtClean="0">
                <a:solidFill>
                  <a:srgbClr val="FF0000"/>
                </a:solidFill>
              </a:rPr>
              <a:t>( </a:t>
            </a:r>
            <a:r>
              <a:rPr lang="en-US" b="1" dirty="0">
                <a:solidFill>
                  <a:srgbClr val="FF0000"/>
                </a:solidFill>
              </a:rPr>
              <a:t>Substrate ) </a:t>
            </a:r>
            <a:r>
              <a:rPr lang="ar-IQ" b="1" dirty="0" smtClean="0">
                <a:solidFill>
                  <a:srgbClr val="FF0000"/>
                </a:solidFill>
              </a:rPr>
              <a:t>المادة </a:t>
            </a:r>
            <a:r>
              <a:rPr lang="ar-IQ" b="1" dirty="0">
                <a:solidFill>
                  <a:srgbClr val="FF0000"/>
                </a:solidFill>
              </a:rPr>
              <a:t>الأساس أو المادة </a:t>
            </a:r>
            <a:r>
              <a:rPr lang="ar-IQ" b="1" dirty="0" smtClean="0">
                <a:solidFill>
                  <a:srgbClr val="FF0000"/>
                </a:solidFill>
              </a:rPr>
              <a:t>الهدف</a:t>
            </a:r>
          </a:p>
          <a:p>
            <a:pPr marL="0" indent="0" algn="r">
              <a:buNone/>
            </a:pPr>
            <a:r>
              <a:rPr lang="ar-IQ" dirty="0"/>
              <a:t>هو مصطلح يستخدم للتعبير عن المادة الخاصة التي يعمل   عليها الأنزيم ، يرتبط معها</a:t>
            </a:r>
          </a:p>
          <a:p>
            <a:pPr marL="0" indent="0" algn="r">
              <a:buNone/>
            </a:pPr>
            <a:r>
              <a:rPr lang="ar-IQ" dirty="0"/>
              <a:t>و يسرع تفاعلها.</a:t>
            </a:r>
          </a:p>
        </p:txBody>
      </p:sp>
    </p:spTree>
    <p:extLst>
      <p:ext uri="{BB962C8B-B14F-4D97-AF65-F5344CB8AC3E}">
        <p14:creationId xmlns:p14="http://schemas.microsoft.com/office/powerpoint/2010/main" val="811641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b="1" dirty="0"/>
              <a:t> </a:t>
            </a:r>
            <a:r>
              <a:rPr lang="en-US" dirty="0"/>
              <a:t/>
            </a:r>
            <a:br>
              <a:rPr lang="en-US" dirty="0"/>
            </a:br>
            <a:r>
              <a:rPr lang="ar-SA" b="1" dirty="0">
                <a:solidFill>
                  <a:srgbClr val="FF0000"/>
                </a:solidFill>
              </a:rPr>
              <a:t>تصنيف الإنزيمات وتسميتها</a:t>
            </a:r>
            <a:endParaRPr lang="en-GB" dirty="0">
              <a:solidFill>
                <a:srgbClr val="FF0000"/>
              </a:solidFill>
            </a:endParaRPr>
          </a:p>
        </p:txBody>
      </p:sp>
      <p:sp>
        <p:nvSpPr>
          <p:cNvPr id="3" name="Content Placeholder 2"/>
          <p:cNvSpPr>
            <a:spLocks noGrp="1"/>
          </p:cNvSpPr>
          <p:nvPr>
            <p:ph idx="1"/>
          </p:nvPr>
        </p:nvSpPr>
        <p:spPr/>
        <p:txBody>
          <a:bodyPr/>
          <a:lstStyle/>
          <a:p>
            <a:pPr lvl="0" algn="r" rtl="1"/>
            <a:r>
              <a:rPr lang="ar-SA" dirty="0"/>
              <a:t>عندما عرفت الإنزيمات أعطيت أسماء بسيطة مشتقة من طبيعة عملها أو مكان وجودها، مثل إنزيم الببسين الهاضم للبروتين</a:t>
            </a:r>
            <a:endParaRPr lang="en-US" dirty="0"/>
          </a:p>
          <a:p>
            <a:pPr lvl="0" algn="r" rtl="1"/>
            <a:r>
              <a:rPr lang="ar-SA" dirty="0"/>
              <a:t>ثم اشتق اسم الإنزيم من مادة التفاعل(الهدف) مع إضافة (آز) </a:t>
            </a:r>
            <a:r>
              <a:rPr lang="en-US" dirty="0"/>
              <a:t>(</a:t>
            </a:r>
            <a:r>
              <a:rPr lang="en-US" dirty="0" err="1"/>
              <a:t>ase</a:t>
            </a:r>
            <a:r>
              <a:rPr lang="en-US" dirty="0"/>
              <a:t>)</a:t>
            </a:r>
          </a:p>
          <a:p>
            <a:pPr lvl="0" algn="r" rtl="1"/>
            <a:r>
              <a:rPr lang="ar-SA" dirty="0"/>
              <a:t>مثل انزيم الليبيز</a:t>
            </a:r>
            <a:r>
              <a:rPr lang="en-US" dirty="0"/>
              <a:t>(lipase)</a:t>
            </a:r>
            <a:r>
              <a:rPr lang="ar-SA" dirty="0"/>
              <a:t> الذي يعمل على الليبيدات</a:t>
            </a:r>
            <a:r>
              <a:rPr lang="en-US" dirty="0"/>
              <a:t>(lipid)</a:t>
            </a:r>
          </a:p>
          <a:p>
            <a:pPr lvl="0" algn="r" rtl="1"/>
            <a:r>
              <a:rPr lang="ar-SA" dirty="0"/>
              <a:t>إنزيم اليوريز الذي يفكك اليوريا إلى امونيا وثاني </a:t>
            </a:r>
            <a:r>
              <a:rPr lang="ar-IQ" smtClean="0"/>
              <a:t>او</a:t>
            </a:r>
            <a:r>
              <a:rPr lang="ar-SA" smtClean="0"/>
              <a:t>كسيد </a:t>
            </a:r>
            <a:r>
              <a:rPr lang="ar-SA" dirty="0"/>
              <a:t>الكربون</a:t>
            </a:r>
            <a:endParaRPr lang="en-US" dirty="0"/>
          </a:p>
        </p:txBody>
      </p:sp>
    </p:spTree>
    <p:extLst>
      <p:ext uri="{BB962C8B-B14F-4D97-AF65-F5344CB8AC3E}">
        <p14:creationId xmlns:p14="http://schemas.microsoft.com/office/powerpoint/2010/main" val="166473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noAutofit/>
          </a:bodyPr>
          <a:lstStyle/>
          <a:p>
            <a:pPr lvl="0" rtl="1"/>
            <a:r>
              <a:rPr lang="ar-SA" sz="3200" b="1" dirty="0">
                <a:solidFill>
                  <a:srgbClr val="FF0000"/>
                </a:solidFill>
              </a:rPr>
              <a:t>وبسبب اكتشاف المزيد من الإنزيمات ووجود أكثر من إنزيم للهدف الواحد تم وضع الاتحاد الدولي للكيمياء الحيوية </a:t>
            </a:r>
            <a:r>
              <a:rPr lang="en-US" sz="3200" b="1" dirty="0">
                <a:solidFill>
                  <a:srgbClr val="FF0000"/>
                </a:solidFill>
              </a:rPr>
              <a:t>IUB </a:t>
            </a:r>
            <a:r>
              <a:rPr lang="ar-SA" sz="3200" b="1" dirty="0">
                <a:solidFill>
                  <a:srgbClr val="FF0000"/>
                </a:solidFill>
              </a:rPr>
              <a:t>نظام خاص للتسمية  حيث يعطى لكل إنزيم اسم خاص مؤلف من اسم الهدف ونوع التفاعل مع اضافة المقطع (آز)</a:t>
            </a:r>
            <a:r>
              <a:rPr lang="en-US" sz="3200" b="1" dirty="0">
                <a:solidFill>
                  <a:srgbClr val="FF0000"/>
                </a:solidFill>
              </a:rPr>
              <a:t/>
            </a:r>
            <a:br>
              <a:rPr lang="en-US" sz="3200" b="1" dirty="0">
                <a:solidFill>
                  <a:srgbClr val="FF0000"/>
                </a:solidFill>
              </a:rPr>
            </a:br>
            <a:r>
              <a:rPr lang="ar-SA" sz="3200" b="1" dirty="0">
                <a:solidFill>
                  <a:srgbClr val="FF0000"/>
                </a:solidFill>
              </a:rPr>
              <a:t> وقسمت بموجب هذا النظام إلى ستة أنواع رئيسية :-</a:t>
            </a:r>
            <a:r>
              <a:rPr lang="en-US" sz="3200" b="1" dirty="0">
                <a:solidFill>
                  <a:srgbClr val="FF0000"/>
                </a:solidFill>
              </a:rPr>
              <a:t/>
            </a:r>
            <a:br>
              <a:rPr lang="en-US" sz="3200" b="1" dirty="0">
                <a:solidFill>
                  <a:srgbClr val="FF0000"/>
                </a:solidFill>
              </a:rPr>
            </a:br>
            <a:endParaRPr lang="en-GB" sz="3200" b="1" dirty="0">
              <a:solidFill>
                <a:srgbClr val="FF0000"/>
              </a:solidFill>
            </a:endParaRPr>
          </a:p>
        </p:txBody>
      </p:sp>
      <p:sp>
        <p:nvSpPr>
          <p:cNvPr id="3" name="Content Placeholder 2"/>
          <p:cNvSpPr>
            <a:spLocks noGrp="1"/>
          </p:cNvSpPr>
          <p:nvPr>
            <p:ph idx="1"/>
          </p:nvPr>
        </p:nvSpPr>
        <p:spPr>
          <a:xfrm>
            <a:off x="457200" y="2636912"/>
            <a:ext cx="8229600" cy="3489251"/>
          </a:xfrm>
        </p:spPr>
        <p:txBody>
          <a:bodyPr>
            <a:normAutofit fontScale="85000" lnSpcReduction="10000"/>
          </a:bodyPr>
          <a:lstStyle/>
          <a:p>
            <a:pPr marL="0" indent="0" algn="r" rtl="1">
              <a:buNone/>
            </a:pPr>
            <a:r>
              <a:rPr lang="ar-IQ" dirty="0" smtClean="0">
                <a:solidFill>
                  <a:srgbClr val="FF0000"/>
                </a:solidFill>
              </a:rPr>
              <a:t>1- </a:t>
            </a:r>
            <a:r>
              <a:rPr lang="ar-SA" dirty="0" smtClean="0">
                <a:solidFill>
                  <a:srgbClr val="FF0000"/>
                </a:solidFill>
              </a:rPr>
              <a:t>إنزيمات  </a:t>
            </a:r>
            <a:r>
              <a:rPr lang="ar-SA" dirty="0">
                <a:solidFill>
                  <a:srgbClr val="FF0000"/>
                </a:solidFill>
              </a:rPr>
              <a:t>الأكسدة والاختزال </a:t>
            </a:r>
            <a:r>
              <a:rPr lang="en-US" dirty="0" err="1">
                <a:solidFill>
                  <a:srgbClr val="FF0000"/>
                </a:solidFill>
              </a:rPr>
              <a:t>Oxidoreductases</a:t>
            </a:r>
            <a:r>
              <a:rPr lang="en-US" dirty="0">
                <a:solidFill>
                  <a:srgbClr val="FF0000"/>
                </a:solidFill>
              </a:rPr>
              <a:t>  </a:t>
            </a:r>
            <a:r>
              <a:rPr lang="ar-SA" dirty="0">
                <a:solidFill>
                  <a:srgbClr val="FF0000"/>
                </a:solidFill>
              </a:rPr>
              <a:t>: </a:t>
            </a:r>
            <a:r>
              <a:rPr lang="ar-SA" dirty="0"/>
              <a:t>وهي تقوم بنقل الإلكترونات من مادة الهدف إلى أخر فتؤكسد الأولى وتختزل الثانية</a:t>
            </a:r>
            <a:r>
              <a:rPr lang="ar-SA" dirty="0" smtClean="0"/>
              <a:t>:</a:t>
            </a:r>
            <a:endParaRPr lang="ar-IQ" dirty="0" smtClean="0"/>
          </a:p>
          <a:p>
            <a:pPr marL="0" indent="0" algn="r" rtl="1">
              <a:buNone/>
            </a:pPr>
            <a:r>
              <a:rPr lang="ar-SA" dirty="0" smtClean="0"/>
              <a:t> </a:t>
            </a:r>
            <a:r>
              <a:rPr lang="ar-SA" dirty="0"/>
              <a:t>مثل </a:t>
            </a:r>
            <a:r>
              <a:rPr lang="en-US" dirty="0"/>
              <a:t>Oxidases  </a:t>
            </a:r>
            <a:r>
              <a:rPr lang="ar-SA" dirty="0"/>
              <a:t>و</a:t>
            </a:r>
            <a:r>
              <a:rPr lang="en-US" dirty="0"/>
              <a:t>Dehydrogenases</a:t>
            </a:r>
            <a:r>
              <a:rPr lang="ar-SA" dirty="0" smtClean="0"/>
              <a:t>.</a:t>
            </a:r>
            <a:endParaRPr lang="en-US" dirty="0" smtClean="0"/>
          </a:p>
          <a:p>
            <a:pPr marL="0" indent="0" algn="r">
              <a:buNone/>
            </a:pPr>
            <a:r>
              <a:rPr lang="ar-SA" dirty="0">
                <a:solidFill>
                  <a:srgbClr val="FF0000"/>
                </a:solidFill>
              </a:rPr>
              <a:t>2- إنزيمات النقل</a:t>
            </a:r>
            <a:r>
              <a:rPr lang="ar-IQ" dirty="0">
                <a:solidFill>
                  <a:srgbClr val="FF0000"/>
                </a:solidFill>
              </a:rPr>
              <a:t> </a:t>
            </a:r>
            <a:r>
              <a:rPr lang="ar-SA" dirty="0">
                <a:solidFill>
                  <a:srgbClr val="FF0000"/>
                </a:solidFill>
              </a:rPr>
              <a:t>:</a:t>
            </a:r>
            <a:endParaRPr lang="ar-IQ" dirty="0">
              <a:solidFill>
                <a:srgbClr val="FF0000"/>
              </a:solidFill>
            </a:endParaRPr>
          </a:p>
          <a:p>
            <a:pPr marL="0" indent="0" algn="r">
              <a:buNone/>
            </a:pPr>
            <a:r>
              <a:rPr lang="ar-IQ" dirty="0" smtClean="0"/>
              <a:t>ت</a:t>
            </a:r>
            <a:r>
              <a:rPr lang="ar-SA" dirty="0" smtClean="0"/>
              <a:t>شمل </a:t>
            </a:r>
            <a:r>
              <a:rPr lang="ar-SA" dirty="0"/>
              <a:t>جميع الإنزيمات </a:t>
            </a:r>
            <a:r>
              <a:rPr lang="ar-SA" dirty="0" smtClean="0"/>
              <a:t>التي </a:t>
            </a:r>
            <a:r>
              <a:rPr lang="ar-SA" dirty="0"/>
              <a:t>تعمل على نقل مجموعة كيميائية من </a:t>
            </a:r>
            <a:r>
              <a:rPr lang="ar-SA" dirty="0" smtClean="0"/>
              <a:t>هدف </a:t>
            </a:r>
            <a:r>
              <a:rPr lang="ar-SA" dirty="0"/>
              <a:t>إلى </a:t>
            </a:r>
            <a:r>
              <a:rPr lang="ar-IQ" dirty="0" smtClean="0"/>
              <a:t> </a:t>
            </a:r>
            <a:r>
              <a:rPr lang="en-US" dirty="0" smtClean="0"/>
              <a:t>ATP</a:t>
            </a:r>
            <a:r>
              <a:rPr lang="ar-SA" dirty="0" smtClean="0"/>
              <a:t>آخر</a:t>
            </a:r>
            <a:r>
              <a:rPr lang="ar-SA" dirty="0"/>
              <a:t>، مثل الإنزيمات التي تنقل مجموعة الفوسفات </a:t>
            </a:r>
            <a:r>
              <a:rPr lang="ar-IQ" dirty="0" smtClean="0"/>
              <a:t>من</a:t>
            </a:r>
          </a:p>
          <a:p>
            <a:pPr marL="0" indent="0" algn="r">
              <a:buNone/>
            </a:pPr>
            <a:r>
              <a:rPr lang="en-US" dirty="0" smtClean="0"/>
              <a:t>  </a:t>
            </a:r>
            <a:r>
              <a:rPr lang="ar-IQ" dirty="0" smtClean="0"/>
              <a:t>        </a:t>
            </a:r>
            <a:r>
              <a:rPr lang="ar-SA" dirty="0"/>
              <a:t>إلى </a:t>
            </a:r>
            <a:r>
              <a:rPr lang="ar-SA" dirty="0" smtClean="0"/>
              <a:t>الجلوكوز</a:t>
            </a:r>
            <a:endParaRPr lang="ar-IQ" dirty="0"/>
          </a:p>
        </p:txBody>
      </p:sp>
    </p:spTree>
    <p:extLst>
      <p:ext uri="{BB962C8B-B14F-4D97-AF65-F5344CB8AC3E}">
        <p14:creationId xmlns:p14="http://schemas.microsoft.com/office/powerpoint/2010/main" val="166473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664"/>
          </a:xfrm>
        </p:spPr>
        <p:txBody>
          <a:bodyPr>
            <a:normAutofit fontScale="85000" lnSpcReduction="20000"/>
          </a:bodyPr>
          <a:lstStyle/>
          <a:p>
            <a:pPr marL="0" indent="0" algn="r" rtl="1">
              <a:buNone/>
            </a:pPr>
            <a:r>
              <a:rPr lang="ar-IQ" b="1" dirty="0" smtClean="0">
                <a:solidFill>
                  <a:srgbClr val="FF0000"/>
                </a:solidFill>
              </a:rPr>
              <a:t>3</a:t>
            </a:r>
            <a:r>
              <a:rPr lang="ar-SA" b="1" dirty="0" smtClean="0">
                <a:solidFill>
                  <a:srgbClr val="FF0000"/>
                </a:solidFill>
              </a:rPr>
              <a:t>- </a:t>
            </a:r>
            <a:r>
              <a:rPr lang="ar-SA" b="1" dirty="0">
                <a:solidFill>
                  <a:srgbClr val="FF0000"/>
                </a:solidFill>
              </a:rPr>
              <a:t>إنزيمات التحلل المائي </a:t>
            </a:r>
            <a:r>
              <a:rPr lang="en-US" b="1" dirty="0">
                <a:solidFill>
                  <a:srgbClr val="FF0000"/>
                </a:solidFill>
              </a:rPr>
              <a:t>Hydrolases</a:t>
            </a:r>
            <a:r>
              <a:rPr lang="ar-SA" b="1" dirty="0">
                <a:solidFill>
                  <a:srgbClr val="FF0000"/>
                </a:solidFill>
              </a:rPr>
              <a:t>: </a:t>
            </a:r>
            <a:r>
              <a:rPr lang="ar-SA" b="1" dirty="0"/>
              <a:t>وهي تقوم بتحطيم بعض الروابط بإضافة الماء، ومنها الإنزيمات التي تعمل على تميؤ أو تحلل الروابط الجلايكوسيدية والإسترية والببتيدية، مثل إنزيم</a:t>
            </a:r>
            <a:r>
              <a:rPr lang="en-US" b="1" dirty="0"/>
              <a:t>. Amylase </a:t>
            </a:r>
            <a:r>
              <a:rPr lang="ar-SA" b="1" dirty="0"/>
              <a:t> و</a:t>
            </a:r>
            <a:r>
              <a:rPr lang="en-US" b="1" dirty="0" err="1"/>
              <a:t>Sucrase</a:t>
            </a:r>
            <a:r>
              <a:rPr lang="en-US" b="1" dirty="0"/>
              <a:t> </a:t>
            </a:r>
          </a:p>
          <a:p>
            <a:pPr marL="0" indent="0" algn="r" rtl="1">
              <a:buNone/>
            </a:pPr>
            <a:r>
              <a:rPr lang="ar-SA" b="1" dirty="0">
                <a:solidFill>
                  <a:srgbClr val="FF0000"/>
                </a:solidFill>
              </a:rPr>
              <a:t>4- إنزيمات الفصل أو الحذف</a:t>
            </a:r>
            <a:r>
              <a:rPr lang="en-US" b="1" dirty="0" err="1">
                <a:solidFill>
                  <a:srgbClr val="FF0000"/>
                </a:solidFill>
              </a:rPr>
              <a:t>Layases</a:t>
            </a:r>
            <a:r>
              <a:rPr lang="en-US" b="1" dirty="0">
                <a:solidFill>
                  <a:srgbClr val="FF0000"/>
                </a:solidFill>
              </a:rPr>
              <a:t> </a:t>
            </a:r>
            <a:r>
              <a:rPr lang="ar-SA" b="1" dirty="0">
                <a:solidFill>
                  <a:srgbClr val="FF0000"/>
                </a:solidFill>
              </a:rPr>
              <a:t>: </a:t>
            </a:r>
            <a:r>
              <a:rPr lang="ar-SA" b="1" dirty="0"/>
              <a:t>تعمل على نزع مجموعة كيميائية من المادة الهدف دون إضافة الماء، حيث يحل محل ذرات المجموعة المنزوعة رابطة مزدوجة، مثل فصل مجموعة الأمين في صورة أمونيا.</a:t>
            </a:r>
            <a:endParaRPr lang="en-US" b="1" dirty="0"/>
          </a:p>
          <a:p>
            <a:pPr marL="0" indent="0" algn="r" rtl="1">
              <a:buNone/>
            </a:pPr>
            <a:r>
              <a:rPr lang="ar-SA" b="1" dirty="0">
                <a:solidFill>
                  <a:srgbClr val="FF0000"/>
                </a:solidFill>
              </a:rPr>
              <a:t>5- إنزيمات التشكل</a:t>
            </a:r>
            <a:r>
              <a:rPr lang="en-US" b="1" dirty="0" err="1">
                <a:solidFill>
                  <a:srgbClr val="FF0000"/>
                </a:solidFill>
              </a:rPr>
              <a:t>Isomerases</a:t>
            </a:r>
            <a:r>
              <a:rPr lang="en-US" b="1" dirty="0">
                <a:solidFill>
                  <a:srgbClr val="FF0000"/>
                </a:solidFill>
              </a:rPr>
              <a:t> </a:t>
            </a:r>
            <a:r>
              <a:rPr lang="ar-SA" b="1" dirty="0">
                <a:solidFill>
                  <a:srgbClr val="FF0000"/>
                </a:solidFill>
              </a:rPr>
              <a:t>: </a:t>
            </a:r>
            <a:r>
              <a:rPr lang="ar-SA" b="1" dirty="0"/>
              <a:t>وتشمل جميع الإنزيمات التي تعمل على تحويل المادة الهدف إلى متشكل آخر. مثل تحول الجلوكوز-6- فوسفات إلى فركتوز-6- فوسفات بواسطة إنزيم فوسفوهيكسوزايزومريز </a:t>
            </a:r>
            <a:r>
              <a:rPr lang="en-US" b="1" dirty="0" err="1"/>
              <a:t>phosphohexose</a:t>
            </a:r>
            <a:r>
              <a:rPr lang="en-US" b="1" dirty="0"/>
              <a:t> </a:t>
            </a:r>
            <a:r>
              <a:rPr lang="en-US" b="1" dirty="0" err="1"/>
              <a:t>isomerase</a:t>
            </a:r>
            <a:endParaRPr lang="en-US" b="1" dirty="0"/>
          </a:p>
          <a:p>
            <a:pPr marL="0" indent="0" algn="r" rtl="1">
              <a:buNone/>
            </a:pPr>
            <a:r>
              <a:rPr lang="ar-SA" b="1" dirty="0">
                <a:solidFill>
                  <a:srgbClr val="FF0000"/>
                </a:solidFill>
              </a:rPr>
              <a:t>6-إنزيمات الارتباط</a:t>
            </a:r>
            <a:r>
              <a:rPr lang="en-US" b="1" dirty="0">
                <a:solidFill>
                  <a:srgbClr val="FF0000"/>
                </a:solidFill>
              </a:rPr>
              <a:t>Ligases </a:t>
            </a:r>
            <a:r>
              <a:rPr lang="ar-SA" b="1" dirty="0">
                <a:solidFill>
                  <a:srgbClr val="FF0000"/>
                </a:solidFill>
              </a:rPr>
              <a:t>: </a:t>
            </a:r>
            <a:r>
              <a:rPr lang="ar-SA" b="1" dirty="0"/>
              <a:t>وتشمل جميع الإنزيمات التي تعمل على إنشاء رابطة جديدة من مركبين مختلفين، وتعتمد في ذلك على الطاقة المختزنة في جزيء أدينوسين ثلاثي الفوسفات</a:t>
            </a:r>
            <a:r>
              <a:rPr lang="en-US" b="1" dirty="0"/>
              <a:t>ATP </a:t>
            </a:r>
            <a:r>
              <a:rPr lang="ar-SA" b="1" dirty="0"/>
              <a:t>، مثل إنزيم</a:t>
            </a:r>
            <a:r>
              <a:rPr lang="en-US" b="1" dirty="0"/>
              <a:t>RNA ligase </a:t>
            </a:r>
            <a:r>
              <a:rPr lang="ar-SA" b="1" dirty="0"/>
              <a:t> الذي يعمل في بناء البروتين في الخلية.</a:t>
            </a:r>
            <a:endParaRPr lang="en-US" b="1" dirty="0"/>
          </a:p>
          <a:p>
            <a:pPr marL="0" indent="0" algn="r" rtl="1">
              <a:buNone/>
            </a:pPr>
            <a:endParaRPr lang="ar-IQ" b="1" dirty="0"/>
          </a:p>
        </p:txBody>
      </p:sp>
    </p:spTree>
    <p:extLst>
      <p:ext uri="{BB962C8B-B14F-4D97-AF65-F5344CB8AC3E}">
        <p14:creationId xmlns:p14="http://schemas.microsoft.com/office/powerpoint/2010/main" val="309025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TotalTime>
  <Words>1421</Words>
  <Application>Microsoft Office PowerPoint</Application>
  <PresentationFormat>On-screen Show (4:3)</PresentationFormat>
  <Paragraphs>93</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الإنزيمات Enzymes</vt:lpstr>
      <vt:lpstr>تعريف الأنزيمات</vt:lpstr>
      <vt:lpstr>PowerPoint Presentation</vt:lpstr>
      <vt:lpstr>المشاكل التي يسببها نقصان الانزيمات في الجسم</vt:lpstr>
      <vt:lpstr>مكونات الانزيمات</vt:lpstr>
      <vt:lpstr>PowerPoint Presentation</vt:lpstr>
      <vt:lpstr>  تصنيف الإنزيمات وتسميتها</vt:lpstr>
      <vt:lpstr>وبسبب اكتشاف المزيد من الإنزيمات ووجود أكثر من إنزيم للهدف الواحد تم وضع الاتحاد الدولي للكيمياء الحيوية IUB نظام خاص للتسمية  حيث يعطى لكل إنزيم اسم خاص مؤلف من اسم الهدف ونوع التفاعل مع اضافة المقطع (آز)  وقسمت بموجب هذا النظام إلى ستة أنواع رئيسية :- </vt:lpstr>
      <vt:lpstr>PowerPoint Presentation</vt:lpstr>
      <vt:lpstr>المادة الأساس أو المادة الهدف  ( Substrate ) </vt:lpstr>
      <vt:lpstr>الموقع الفعال The active site</vt:lpstr>
      <vt:lpstr>PowerPoint Presentation</vt:lpstr>
      <vt:lpstr>العوامل المؤثرة على سرعة التفاعلات الإنزيمية</vt:lpstr>
      <vt:lpstr>ثانياً: تأثير درجة تركيز أيون الهيدروجين   Hydrogen ion concentration    ( pH) </vt:lpstr>
      <vt:lpstr>ثالثاً : تركيز مادة التفاعل Substrate Concentration</vt:lpstr>
      <vt:lpstr>PowerPoint Presentation</vt:lpstr>
      <vt:lpstr>تثبيط الانزيم Enzyme inhibition </vt:lpstr>
      <vt:lpstr>أنواع المثبطات</vt:lpstr>
      <vt:lpstr>PowerPoint Presentation</vt:lpstr>
      <vt:lpstr>  2- المثبط غير التنافسي Non-Competitive inhibitor  </vt:lpstr>
      <vt:lpstr>PowerPoint Presentation</vt:lpstr>
      <vt:lpstr>ميكانيكية الفعل الانزيمي</vt:lpstr>
      <vt:lpstr>PowerPoint Presentation</vt:lpstr>
      <vt:lpstr>الفرضيات</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leaching from polyethylene terephthalate (PET) to drinking water</dc:title>
  <dc:creator>Amjed Taher Al-Badran</dc:creator>
  <cp:lastModifiedBy>InteL</cp:lastModifiedBy>
  <cp:revision>116</cp:revision>
  <dcterms:created xsi:type="dcterms:W3CDTF">2014-08-14T08:46:33Z</dcterms:created>
  <dcterms:modified xsi:type="dcterms:W3CDTF">2017-12-11T07:49:02Z</dcterms:modified>
</cp:coreProperties>
</file>